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Lst>
  <p:notesMasterIdLst>
    <p:notesMasterId r:id="rId7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ZnMzKeoFwXPNbIekXyE+Fw==" hashData="FRswiGW/MRNJRezwTpwvy5LRvd4="/>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732"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file:///\\172.20.1.31\Share_Between_Dept\DS_SC\Partner%20Store%20Program\Monthly%20Report\PS%20commission%20and%20invoi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72.20.1.31\Share_Between_Dept\DS_SC\Partner%20Store%20Program\Monthly%20Report\PS%20commission%20and%20invoi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1"/>
  <c:chart>
    <c:view3D>
      <c:rAngAx val="1"/>
    </c:view3D>
    <c:plotArea>
      <c:layout/>
      <c:bar3DChart>
        <c:barDir val="col"/>
        <c:grouping val="clustered"/>
        <c:ser>
          <c:idx val="0"/>
          <c:order val="0"/>
          <c:tx>
            <c:v>2012-2013</c:v>
          </c:tx>
          <c:spPr>
            <a:solidFill>
              <a:srgbClr val="00B0F0"/>
            </a:solidFill>
          </c:spPr>
          <c:cat>
            <c:strRef>
              <c:f>'[PS commission and invoice.xlsx]Sheet1'!$C$2:$C$13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'[PS commission and invoice.xlsx]Sheet1'!$G$2:$G$13</c:f>
              <c:numCache>
                <c:formatCode>"$"#,##0</c:formatCode>
                <c:ptCount val="12"/>
                <c:pt idx="0">
                  <c:v>288794.19</c:v>
                </c:pt>
                <c:pt idx="1">
                  <c:v>805800.15999999887</c:v>
                </c:pt>
                <c:pt idx="2">
                  <c:v>1244767.9300000002</c:v>
                </c:pt>
                <c:pt idx="3">
                  <c:v>1650955.34</c:v>
                </c:pt>
                <c:pt idx="4">
                  <c:v>1982748.48</c:v>
                </c:pt>
                <c:pt idx="5">
                  <c:v>2184329.7600000012</c:v>
                </c:pt>
                <c:pt idx="6">
                  <c:v>2243219.7900000005</c:v>
                </c:pt>
                <c:pt idx="7">
                  <c:v>2649859.5299999998</c:v>
                </c:pt>
                <c:pt idx="8">
                  <c:v>3107294.2200000011</c:v>
                </c:pt>
                <c:pt idx="9">
                  <c:v>3454945.0699999994</c:v>
                </c:pt>
                <c:pt idx="10">
                  <c:v>3733450.9</c:v>
                </c:pt>
                <c:pt idx="11">
                  <c:v>4367355.24</c:v>
                </c:pt>
              </c:numCache>
            </c:numRef>
          </c:val>
        </c:ser>
        <c:ser>
          <c:idx val="1"/>
          <c:order val="1"/>
          <c:tx>
            <c:v>2013-2014</c:v>
          </c:tx>
          <c:spPr>
            <a:solidFill>
              <a:srgbClr val="0070C0"/>
            </a:solidFill>
          </c:spPr>
          <c:cat>
            <c:strRef>
              <c:f>'[PS commission and invoice.xlsx]Sheet1'!$C$2:$C$13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'[PS commission and invoice.xlsx]Sheet1'!$H$2:$H$13</c:f>
              <c:numCache>
                <c:formatCode>"$"#,##0</c:formatCode>
                <c:ptCount val="12"/>
                <c:pt idx="0">
                  <c:v>467864.46677419351</c:v>
                </c:pt>
                <c:pt idx="1">
                  <c:v>793500.72677419358</c:v>
                </c:pt>
                <c:pt idx="2">
                  <c:v>1248843.1227741905</c:v>
                </c:pt>
                <c:pt idx="3">
                  <c:v>1742249.2287741899</c:v>
                </c:pt>
                <c:pt idx="4">
                  <c:v>2101838.1687742001</c:v>
                </c:pt>
                <c:pt idx="5">
                  <c:v>2539205.764774201</c:v>
                </c:pt>
                <c:pt idx="6">
                  <c:v>3244914.8747742004</c:v>
                </c:pt>
                <c:pt idx="7">
                  <c:v>3626002.1147741908</c:v>
                </c:pt>
                <c:pt idx="8">
                  <c:v>3980462.6447742009</c:v>
                </c:pt>
                <c:pt idx="9">
                  <c:v>5022470.9127741894</c:v>
                </c:pt>
                <c:pt idx="10">
                  <c:v>5292518.4927742034</c:v>
                </c:pt>
                <c:pt idx="11">
                  <c:v>5938436.7527742004</c:v>
                </c:pt>
              </c:numCache>
            </c:numRef>
          </c:val>
        </c:ser>
        <c:dLbls/>
        <c:shape val="box"/>
        <c:axId val="87362176"/>
        <c:axId val="87376256"/>
        <c:axId val="0"/>
      </c:bar3DChart>
      <c:catAx>
        <c:axId val="87362176"/>
        <c:scaling>
          <c:orientation val="minMax"/>
        </c:scaling>
        <c:axPos val="b"/>
        <c:numFmt formatCode="[$-409]mmm\-yy;@" sourceLinked="1"/>
        <c:tickLblPos val="nextTo"/>
        <c:txPr>
          <a:bodyPr/>
          <a:lstStyle/>
          <a:p>
            <a:pPr>
              <a:defRPr sz="1600" b="1">
                <a:solidFill>
                  <a:srgbClr val="0070C0"/>
                </a:solidFill>
              </a:defRPr>
            </a:pPr>
            <a:endParaRPr lang="en-US"/>
          </a:p>
        </c:txPr>
        <c:crossAx val="87376256"/>
        <c:crosses val="autoZero"/>
        <c:auto val="1"/>
        <c:lblAlgn val="ctr"/>
        <c:lblOffset val="100"/>
      </c:catAx>
      <c:valAx>
        <c:axId val="87376256"/>
        <c:scaling>
          <c:orientation val="minMax"/>
        </c:scaling>
        <c:axPos val="l"/>
        <c:majorGridlines/>
        <c:numFmt formatCode="&quot;$&quot;#,##0" sourceLinked="1"/>
        <c:tickLblPos val="nextTo"/>
        <c:spPr>
          <a:noFill/>
        </c:spPr>
        <c:txPr>
          <a:bodyPr/>
          <a:lstStyle/>
          <a:p>
            <a:pPr>
              <a:defRPr sz="1600" b="1">
                <a:solidFill>
                  <a:srgbClr val="0070C0"/>
                </a:solidFill>
              </a:defRPr>
            </a:pPr>
            <a:endParaRPr lang="en-US"/>
          </a:p>
        </c:txPr>
        <c:crossAx val="87362176"/>
        <c:crosses val="autoZero"/>
        <c:crossBetween val="between"/>
      </c:valAx>
      <c:spPr>
        <a:noFill/>
      </c:spPr>
    </c:plotArea>
    <c:legend>
      <c:legendPos val="r"/>
      <c:txPr>
        <a:bodyPr/>
        <a:lstStyle/>
        <a:p>
          <a:pPr>
            <a:defRPr sz="1200" b="1">
              <a:solidFill>
                <a:srgbClr val="0070C0"/>
              </a:solidFill>
            </a:defRPr>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0523798707853806"/>
          <c:y val="0.13232740751181504"/>
          <c:w val="0.877133807793257"/>
          <c:h val="0.76422933262841919"/>
        </c:manualLayout>
      </c:layout>
      <c:barChart>
        <c:barDir val="col"/>
        <c:grouping val="clustered"/>
        <c:ser>
          <c:idx val="0"/>
          <c:order val="0"/>
          <c:tx>
            <c:v>2013-2014</c:v>
          </c:tx>
          <c:spPr>
            <a:solidFill>
              <a:srgbClr val="00B0F0"/>
            </a:solidFill>
          </c:spPr>
          <c:cat>
            <c:strRef>
              <c:f>'[PS commission and invoice.xlsx]Sheet3'!$B$2:$B$13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'[PS commission and invoice.xlsx]Sheet3'!$F$2:$F$13</c:f>
              <c:numCache>
                <c:formatCode>"$"#,##0</c:formatCode>
                <c:ptCount val="12"/>
                <c:pt idx="0">
                  <c:v>12166.689999999982</c:v>
                </c:pt>
                <c:pt idx="1">
                  <c:v>8797.5300000000061</c:v>
                </c:pt>
                <c:pt idx="2">
                  <c:v>10020.2685</c:v>
                </c:pt>
                <c:pt idx="3">
                  <c:v>9308.9909999999545</c:v>
                </c:pt>
                <c:pt idx="4">
                  <c:v>10982.886999999975</c:v>
                </c:pt>
                <c:pt idx="5">
                  <c:v>8529.41</c:v>
                </c:pt>
                <c:pt idx="6">
                  <c:v>15814.725</c:v>
                </c:pt>
                <c:pt idx="7">
                  <c:v>7189.98</c:v>
                </c:pt>
                <c:pt idx="8">
                  <c:v>10459.539999999985</c:v>
                </c:pt>
                <c:pt idx="9">
                  <c:v>13626.779999999982</c:v>
                </c:pt>
                <c:pt idx="10">
                  <c:v>9438.3282000000036</c:v>
                </c:pt>
                <c:pt idx="11">
                  <c:v>11882.918200000009</c:v>
                </c:pt>
              </c:numCache>
            </c:numRef>
          </c:val>
        </c:ser>
        <c:dLbls/>
        <c:axId val="87420928"/>
        <c:axId val="87422464"/>
      </c:barChart>
      <c:catAx>
        <c:axId val="87420928"/>
        <c:scaling>
          <c:orientation val="minMax"/>
        </c:scaling>
        <c:axPos val="b"/>
        <c:tickLblPos val="nextTo"/>
        <c:crossAx val="87422464"/>
        <c:crosses val="autoZero"/>
        <c:auto val="1"/>
        <c:lblAlgn val="ctr"/>
        <c:lblOffset val="100"/>
      </c:catAx>
      <c:valAx>
        <c:axId val="87422464"/>
        <c:scaling>
          <c:orientation val="minMax"/>
        </c:scaling>
        <c:axPos val="l"/>
        <c:majorGridlines/>
        <c:numFmt formatCode="&quot;$&quot;#,##0" sourceLinked="1"/>
        <c:tickLblPos val="nextTo"/>
        <c:crossAx val="87420928"/>
        <c:crosses val="autoZero"/>
        <c:crossBetween val="between"/>
      </c:valAx>
    </c:plotArea>
    <c:plotVisOnly val="1"/>
    <c:dispBlanksAs val="gap"/>
  </c:chart>
  <c:txPr>
    <a:bodyPr/>
    <a:lstStyle/>
    <a:p>
      <a:pPr>
        <a:defRPr sz="1400" b="1">
          <a:solidFill>
            <a:srgbClr val="0070C0"/>
          </a:solidFill>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AD0C77-E798-4EF5-B03F-05B8C492E098}" type="datetimeFigureOut">
              <a:rPr lang="en-US" smtClean="0"/>
              <a:pPr/>
              <a:t>5/9/2014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CE10D-2869-4A30-8D5D-0D7263945FDC}" type="slidenum">
              <a:rPr lang="en-US" smtClean="0"/>
              <a:pPr/>
              <a:t>‹#›</a:t>
            </a:fld>
            <a:endParaRPr lang="en-US"/>
          </a:p>
        </p:txBody>
      </p:sp>
    </p:spTree>
    <p:extLst>
      <p:ext uri="{BB962C8B-B14F-4D97-AF65-F5344CB8AC3E}">
        <p14:creationId xmlns:p14="http://schemas.microsoft.com/office/powerpoint/2010/main" xmlns="" val="247098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Chit</a:t>
            </a:r>
            <a:r>
              <a:rPr lang="en-US" baseline="0" dirty="0" smtClean="0"/>
              <a:t> chat with Chris: </a:t>
            </a:r>
          </a:p>
          <a:p>
            <a:r>
              <a:rPr lang="en-US" baseline="0" dirty="0" smtClean="0"/>
              <a:t>VN: Work with HK field partners to promo PS program, let more people enjoy CB and have fun with online shopping</a:t>
            </a:r>
          </a:p>
          <a:p>
            <a:r>
              <a:rPr lang="en-US" baseline="0" dirty="0" smtClean="0"/>
              <a:t>CW: Yes. </a:t>
            </a:r>
          </a:p>
          <a:p>
            <a:r>
              <a:rPr lang="zh-TW" altLang="en-US" baseline="0" dirty="0" smtClean="0"/>
              <a:t>一個全面實際的消費回贈優惠計劃給你及你的忠誠顧客</a:t>
            </a:r>
            <a:endParaRPr lang="en-US" altLang="zh-TW" baseline="0" dirty="0" smtClean="0"/>
          </a:p>
          <a:p>
            <a:r>
              <a:rPr lang="en-US" altLang="zh-TW" baseline="0" dirty="0" smtClean="0"/>
              <a:t>VN:</a:t>
            </a:r>
            <a:r>
              <a:rPr lang="zh-TW" altLang="en-US" baseline="0" dirty="0" smtClean="0"/>
              <a:t> </a:t>
            </a:r>
            <a:r>
              <a:rPr lang="en-US" altLang="zh-TW" baseline="0" dirty="0" smtClean="0"/>
              <a:t>after last convention, Chris you have </a:t>
            </a:r>
            <a:r>
              <a:rPr lang="zh-TW" altLang="en-US" baseline="0" dirty="0" smtClean="0"/>
              <a:t>為大家 </a:t>
            </a:r>
            <a:r>
              <a:rPr lang="en-US" altLang="zh-TW" baseline="0" dirty="0" smtClean="0"/>
              <a:t>work on portal enhancement</a:t>
            </a:r>
            <a:r>
              <a:rPr lang="zh-TW" altLang="en-US" baseline="0" dirty="0" smtClean="0"/>
              <a:t>，考下大家有無留意到先</a:t>
            </a:r>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xmlns="" val="26436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236740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213978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387094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359368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xmlns="" val="232741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xmlns="" val="665962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xmlns="" val="50958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CW: </a:t>
            </a:r>
            <a:r>
              <a:rPr lang="en-US" baseline="0" dirty="0" smtClean="0"/>
              <a:t>Now HK PS over 1200 stores, </a:t>
            </a:r>
            <a:r>
              <a:rPr lang="zh-TW" altLang="en-US" baseline="0" dirty="0" smtClean="0"/>
              <a:t>進一步吸納更多 </a:t>
            </a:r>
            <a:r>
              <a:rPr lang="en-US" altLang="zh-TW" baseline="0" dirty="0" smtClean="0"/>
              <a:t>PS, </a:t>
            </a:r>
            <a:r>
              <a:rPr lang="zh-TW" altLang="en-US" baseline="0" dirty="0" smtClean="0"/>
              <a:t>所以我地希望係更多位置同渠道有呢個訊息，於是就係大家既入門網站加左招募</a:t>
            </a:r>
            <a:r>
              <a:rPr lang="en-US" altLang="zh-TW" baseline="0" dirty="0" smtClean="0"/>
              <a:t>PS</a:t>
            </a:r>
            <a:r>
              <a:rPr lang="zh-TW" altLang="en-US" baseline="0" dirty="0" smtClean="0"/>
              <a:t>既橫額，令到大家係日常更方便將呢個 </a:t>
            </a:r>
            <a:r>
              <a:rPr lang="en-US" altLang="zh-TW" baseline="0" dirty="0" err="1" smtClean="0"/>
              <a:t>msg</a:t>
            </a:r>
            <a:r>
              <a:rPr lang="en-US" altLang="zh-TW" baseline="0" dirty="0" smtClean="0"/>
              <a:t> </a:t>
            </a:r>
            <a:r>
              <a:rPr lang="zh-TW" altLang="en-US" baseline="0" dirty="0" smtClean="0"/>
              <a:t>去 </a:t>
            </a:r>
            <a:r>
              <a:rPr lang="en-US" altLang="zh-TW" baseline="0" dirty="0" smtClean="0"/>
              <a:t>share. </a:t>
            </a:r>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 val="202114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xmlns="" val="117763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xmlns="" val="157958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93030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172374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 val="501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169870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BBEF8-4F35-49C8-8260-FD2A2FC01AF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304845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62B429-1623-4CE9-B1CC-C1D8E20CE46D}"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57738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B429-1623-4CE9-B1CC-C1D8E20CE46D}"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322547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B429-1623-4CE9-B1CC-C1D8E20CE46D}"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140243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9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14733991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7722658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21162961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3495091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8" name="Footer Placeholder 7"/>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9" name="Slide Number Placeholder 8"/>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2724836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4" name="Footer Placeholder 3"/>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5" name="Slide Number Placeholder 4"/>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15775283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3" name="Footer Placeholder 2"/>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4" name="Slide Number Placeholder 3"/>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378095503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41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39911022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B429-1623-4CE9-B1CC-C1D8E20CE46D}"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4847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70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3199592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51797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4069388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6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72205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960265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0641551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5939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4224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126252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66171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62B429-1623-4CE9-B1CC-C1D8E20CE46D}"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157127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77325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6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31513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675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3052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64"/>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80274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6148709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06937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6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79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51735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62B429-1623-4CE9-B1CC-C1D8E20CE46D}"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594106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667046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89"/>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425388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67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7469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44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A6694F-5636-4607-919C-3F0C2764267F}" type="datetimeFigureOut">
              <a:rPr lang="en-US">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92EF404-102B-44B0-9CF2-D2691A8B21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9793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10406102" y="-1055685"/>
            <a:ext cx="184731" cy="297517"/>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10" name="Rectangle 13"/>
          <p:cNvSpPr>
            <a:spLocks noChangeArrowheads="1"/>
          </p:cNvSpPr>
          <p:nvPr userDrawn="1"/>
        </p:nvSpPr>
        <p:spPr bwMode="auto">
          <a:xfrm>
            <a:off x="10406102" y="-1055685"/>
            <a:ext cx="184731" cy="297517"/>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426"/>
            <a:ext cx="7772400" cy="1470025"/>
          </a:xfrm>
          <a:prstGeom prst="rect">
            <a:avLst/>
          </a:prstGeom>
        </p:spPr>
        <p:txBody>
          <a:bodyPr/>
          <a:lstStyle>
            <a:lvl1pPr>
              <a:defRPr sz="3000"/>
            </a:lvl1pPr>
          </a:lstStyle>
          <a:p>
            <a:r>
              <a:rPr lang="en-US"/>
              <a:t>Click to edit Master title style</a:t>
            </a:r>
          </a:p>
        </p:txBody>
      </p:sp>
    </p:spTree>
    <p:extLst>
      <p:ext uri="{BB962C8B-B14F-4D97-AF65-F5344CB8AC3E}">
        <p14:creationId xmlns:p14="http://schemas.microsoft.com/office/powerpoint/2010/main" xmlns="" val="2429105974"/>
      </p:ext>
    </p:extLst>
  </p:cSld>
  <p:clrMapOvr>
    <a:masterClrMapping/>
  </p:clrMapOvr>
  <p:transition>
    <p:blinds/>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6847601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92939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09422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882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62B429-1623-4CE9-B1CC-C1D8E20CE46D}" type="datetimeFigureOut">
              <a:rPr lang="en-US" smtClean="0"/>
              <a:pPr/>
              <a:t>5/9/2014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616259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6390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77708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468042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4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654784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69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866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2234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23232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B1B9938-BC7C-439E-A2EB-680E18F34F1D}" type="datetimeFigureOut">
              <a:rPr lang="en-US" altLang="en-US"/>
              <a:pPr/>
              <a:t>5/9/2014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60489C-8754-4A76-9D64-4E3C0E12A4C4}" type="slidenum">
              <a:rPr lang="en-US" altLang="en-US"/>
              <a:pPr/>
              <a:t>‹#›</a:t>
            </a:fld>
            <a:endParaRPr lang="en-US" altLang="en-US"/>
          </a:p>
        </p:txBody>
      </p:sp>
    </p:spTree>
    <p:extLst>
      <p:ext uri="{BB962C8B-B14F-4D97-AF65-F5344CB8AC3E}">
        <p14:creationId xmlns:p14="http://schemas.microsoft.com/office/powerpoint/2010/main" xmlns="" val="1547522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lvl1pPr>
              <a:defRPr/>
            </a:lvl1pPr>
          </a:lstStyle>
          <a:p>
            <a:fld id="{3EBAE5F4-B70D-472D-A9EC-BEFCBFB72135}" type="datetimeFigureOut">
              <a:rPr lang="en-US" altLang="en-US"/>
              <a:pPr/>
              <a:t>5/9/2014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394113C-D91E-4250-9440-5FBEA5D081FE}" type="slidenum">
              <a:rPr lang="en-US" altLang="en-US"/>
              <a:pPr/>
              <a:t>‹#›</a:t>
            </a:fld>
            <a:endParaRPr lang="en-US" altLang="en-US"/>
          </a:p>
        </p:txBody>
      </p:sp>
    </p:spTree>
    <p:extLst>
      <p:ext uri="{BB962C8B-B14F-4D97-AF65-F5344CB8AC3E}">
        <p14:creationId xmlns:p14="http://schemas.microsoft.com/office/powerpoint/2010/main" xmlns="" val="4203791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C9A525F-DED8-428C-AECE-16A7978E3149}" type="datetimeFigureOut">
              <a:rPr lang="en-US" altLang="en-US"/>
              <a:pPr/>
              <a:t>5/9/2014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CA5E1-819A-406C-8477-19209BD075FA}" type="slidenum">
              <a:rPr lang="en-US" altLang="en-US"/>
              <a:pPr/>
              <a:t>‹#›</a:t>
            </a:fld>
            <a:endParaRPr lang="en-US" altLang="en-US"/>
          </a:p>
        </p:txBody>
      </p:sp>
    </p:spTree>
    <p:extLst>
      <p:ext uri="{BB962C8B-B14F-4D97-AF65-F5344CB8AC3E}">
        <p14:creationId xmlns:p14="http://schemas.microsoft.com/office/powerpoint/2010/main" xmlns="" val="201708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2B429-1623-4CE9-B1CC-C1D8E20CE46D}" type="datetimeFigureOut">
              <a:rPr lang="en-US" smtClean="0"/>
              <a:pPr/>
              <a:t>5/9/2014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1508968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2D9D5F6-6DF1-44CC-9B16-FEFD21C8CEF4}" type="datetimeFigureOut">
              <a:rPr lang="en-US" altLang="en-US"/>
              <a:pPr/>
              <a:t>5/9/2014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0E50C28-7A5B-4E27-B430-B12929BAEEE4}" type="slidenum">
              <a:rPr lang="en-US" altLang="en-US"/>
              <a:pPr/>
              <a:t>‹#›</a:t>
            </a:fld>
            <a:endParaRPr lang="en-US" altLang="en-US"/>
          </a:p>
        </p:txBody>
      </p:sp>
    </p:spTree>
    <p:extLst>
      <p:ext uri="{BB962C8B-B14F-4D97-AF65-F5344CB8AC3E}">
        <p14:creationId xmlns:p14="http://schemas.microsoft.com/office/powerpoint/2010/main" xmlns="" val="14855789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C618131-275E-40AA-BC06-9EECAFBB977D}" type="datetimeFigureOut">
              <a:rPr lang="en-US" altLang="en-US"/>
              <a:pPr/>
              <a:t>5/9/2014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D8398AC3-5E18-4BCB-A075-1AE21A38B793}" type="slidenum">
              <a:rPr lang="en-US" altLang="en-US"/>
              <a:pPr/>
              <a:t>‹#›</a:t>
            </a:fld>
            <a:endParaRPr lang="en-US" altLang="en-US"/>
          </a:p>
        </p:txBody>
      </p:sp>
    </p:spTree>
    <p:extLst>
      <p:ext uri="{BB962C8B-B14F-4D97-AF65-F5344CB8AC3E}">
        <p14:creationId xmlns:p14="http://schemas.microsoft.com/office/powerpoint/2010/main" xmlns="" val="1386632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6924F27-13ED-4D2F-B88F-E22C11B53227}" type="datetimeFigureOut">
              <a:rPr lang="en-US" altLang="en-US"/>
              <a:pPr/>
              <a:t>5/9/2014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0C96450B-8EF7-4C98-8E60-3BEB6CE045BF}" type="slidenum">
              <a:rPr lang="en-US" altLang="en-US"/>
              <a:pPr/>
              <a:t>‹#›</a:t>
            </a:fld>
            <a:endParaRPr lang="en-US" altLang="en-US"/>
          </a:p>
        </p:txBody>
      </p:sp>
    </p:spTree>
    <p:extLst>
      <p:ext uri="{BB962C8B-B14F-4D97-AF65-F5344CB8AC3E}">
        <p14:creationId xmlns:p14="http://schemas.microsoft.com/office/powerpoint/2010/main" xmlns="" val="2317039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2DBB1DC-B49A-49BB-B0B4-17860224B755}" type="datetimeFigureOut">
              <a:rPr lang="en-US" altLang="en-US"/>
              <a:pPr/>
              <a:t>5/9/2014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CE56E4FD-A3E4-4EA1-B982-69CF1412C203}" type="slidenum">
              <a:rPr lang="en-US" altLang="en-US"/>
              <a:pPr/>
              <a:t>‹#›</a:t>
            </a:fld>
            <a:endParaRPr lang="en-US" altLang="en-US"/>
          </a:p>
        </p:txBody>
      </p:sp>
    </p:spTree>
    <p:extLst>
      <p:ext uri="{BB962C8B-B14F-4D97-AF65-F5344CB8AC3E}">
        <p14:creationId xmlns:p14="http://schemas.microsoft.com/office/powerpoint/2010/main" xmlns="" val="5680140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009E6F2-B38A-4560-AD1A-DC0638C58501}" type="datetimeFigureOut">
              <a:rPr lang="en-US" altLang="en-US"/>
              <a:pPr/>
              <a:t>5/9/2014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53F0CCA-7B67-4111-8B2D-1C9BCA025375}" type="slidenum">
              <a:rPr lang="en-US" altLang="en-US"/>
              <a:pPr/>
              <a:t>‹#›</a:t>
            </a:fld>
            <a:endParaRPr lang="en-US" altLang="en-US"/>
          </a:p>
        </p:txBody>
      </p:sp>
    </p:spTree>
    <p:extLst>
      <p:ext uri="{BB962C8B-B14F-4D97-AF65-F5344CB8AC3E}">
        <p14:creationId xmlns:p14="http://schemas.microsoft.com/office/powerpoint/2010/main" xmlns="" val="3469061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D1D2048-0372-44E9-A829-1249E6F67DFE}" type="datetimeFigureOut">
              <a:rPr lang="en-US" altLang="en-US"/>
              <a:pPr/>
              <a:t>5/9/2014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1A0C91E-6654-40D4-86EF-B6A975CE25A9}" type="slidenum">
              <a:rPr lang="en-US" altLang="en-US"/>
              <a:pPr/>
              <a:t>‹#›</a:t>
            </a:fld>
            <a:endParaRPr lang="en-US" altLang="en-US"/>
          </a:p>
        </p:txBody>
      </p:sp>
    </p:spTree>
    <p:extLst>
      <p:ext uri="{BB962C8B-B14F-4D97-AF65-F5344CB8AC3E}">
        <p14:creationId xmlns:p14="http://schemas.microsoft.com/office/powerpoint/2010/main" xmlns="" val="3601597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F5CED20-3EC4-4F6F-930A-7DE75E71F2D9}" type="datetimeFigureOut">
              <a:rPr lang="en-US" altLang="en-US"/>
              <a:pPr/>
              <a:t>5/9/2014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5044D8A-D926-4CEE-A6AD-2BB141419CD5}" type="slidenum">
              <a:rPr lang="en-US" altLang="en-US"/>
              <a:pPr/>
              <a:t>‹#›</a:t>
            </a:fld>
            <a:endParaRPr lang="en-US" altLang="en-US"/>
          </a:p>
        </p:txBody>
      </p:sp>
    </p:spTree>
    <p:extLst>
      <p:ext uri="{BB962C8B-B14F-4D97-AF65-F5344CB8AC3E}">
        <p14:creationId xmlns:p14="http://schemas.microsoft.com/office/powerpoint/2010/main" xmlns="" val="32374785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4EA3F23-A191-48D8-8B11-40DA9C846BC9}" type="datetimeFigureOut">
              <a:rPr lang="en-US" altLang="en-US"/>
              <a:pPr/>
              <a:t>5/9/2014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3A75DD1-E1BD-464B-BA22-17D39EECA13F}" type="slidenum">
              <a:rPr lang="en-US" altLang="en-US"/>
              <a:pPr/>
              <a:t>‹#›</a:t>
            </a:fld>
            <a:endParaRPr lang="en-US" altLang="en-US"/>
          </a:p>
        </p:txBody>
      </p:sp>
    </p:spTree>
    <p:extLst>
      <p:ext uri="{BB962C8B-B14F-4D97-AF65-F5344CB8AC3E}">
        <p14:creationId xmlns:p14="http://schemas.microsoft.com/office/powerpoint/2010/main" xmlns="" val="512764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553072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2627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2B429-1623-4CE9-B1CC-C1D8E20CE46D}" type="datetimeFigureOut">
              <a:rPr lang="en-US" smtClean="0"/>
              <a:pPr/>
              <a:t>5/9/2014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3645809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6022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8374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3418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1548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5406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11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5811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5920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7EFC1-6956-E04C-984C-7499D4FE721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82EBB2-F069-AC4C-8561-A1D526CD7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7857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2B429-1623-4CE9-B1CC-C1D8E20CE46D}"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250132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2B429-1623-4CE9-B1CC-C1D8E20CE46D}"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16996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2B429-1623-4CE9-B1CC-C1D8E20CE46D}" type="datetimeFigureOut">
              <a:rPr lang="en-US" smtClean="0"/>
              <a:pPr/>
              <a:t>5/9/2014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59556-3F4E-4662-A382-BF8AE7D20349}" type="slidenum">
              <a:rPr lang="en-US" smtClean="0"/>
              <a:pPr/>
              <a:t>‹#›</a:t>
            </a:fld>
            <a:endParaRPr lang="en-US"/>
          </a:p>
        </p:txBody>
      </p:sp>
    </p:spTree>
    <p:extLst>
      <p:ext uri="{BB962C8B-B14F-4D97-AF65-F5344CB8AC3E}">
        <p14:creationId xmlns:p14="http://schemas.microsoft.com/office/powerpoint/2010/main" xmlns="" val="134856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ln>
                  <a:solidFill>
                    <a:schemeClr val="tx1">
                      <a:lumMod val="85000"/>
                      <a:lumOff val="15000"/>
                    </a:schemeClr>
                  </a:solidFill>
                </a:ln>
                <a:solidFill>
                  <a:schemeClr val="tx1">
                    <a:lumMod val="85000"/>
                    <a:lumOff val="15000"/>
                  </a:schemeClr>
                </a:solidFill>
                <a:effectLst/>
                <a:latin typeface="Segoe UI Light" pitchFamily="34" charset="0"/>
              </a:defRPr>
            </a:lvl1pPr>
          </a:lstStyle>
          <a:p>
            <a:fld id="{87A6694F-5636-4607-919C-3F0C2764267F}" type="datetimeFigureOut">
              <a:rPr lang="en-US" smtClean="0">
                <a:ln>
                  <a:solidFill>
                    <a:prstClr val="black">
                      <a:lumMod val="85000"/>
                      <a:lumOff val="15000"/>
                    </a:prstClr>
                  </a:solidFill>
                </a:ln>
                <a:solidFill>
                  <a:prstClr val="black">
                    <a:lumMod val="85000"/>
                    <a:lumOff val="15000"/>
                  </a:prstClr>
                </a:solidFill>
              </a:rPr>
              <a:pPr/>
              <a:t>5/9/2014</a:t>
            </a:fld>
            <a:endParaRPr lang="en-US">
              <a:ln>
                <a:solidFill>
                  <a:prstClr val="black">
                    <a:lumMod val="85000"/>
                    <a:lumOff val="15000"/>
                  </a:prstClr>
                </a:solidFill>
              </a:ln>
              <a:solidFill>
                <a:prstClr val="black">
                  <a:lumMod val="85000"/>
                  <a:lumOff val="1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ln>
                  <a:solidFill>
                    <a:schemeClr val="tx1">
                      <a:lumMod val="85000"/>
                      <a:lumOff val="15000"/>
                    </a:schemeClr>
                  </a:solidFill>
                </a:ln>
                <a:solidFill>
                  <a:schemeClr val="tx1">
                    <a:lumMod val="85000"/>
                    <a:lumOff val="15000"/>
                  </a:schemeClr>
                </a:solidFill>
                <a:effectLst/>
                <a:latin typeface="Segoe UI Light" pitchFamily="34" charset="0"/>
              </a:defRPr>
            </a:lvl1pPr>
          </a:lstStyle>
          <a:p>
            <a:endParaRPr lang="en-US">
              <a:ln>
                <a:solidFill>
                  <a:prstClr val="black">
                    <a:lumMod val="85000"/>
                    <a:lumOff val="15000"/>
                  </a:prstClr>
                </a:solidFill>
              </a:ln>
              <a:solidFill>
                <a:prstClr val="black">
                  <a:lumMod val="85000"/>
                  <a:lumOff val="1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ln>
                  <a:solidFill>
                    <a:schemeClr val="tx1">
                      <a:lumMod val="85000"/>
                      <a:lumOff val="15000"/>
                    </a:schemeClr>
                  </a:solidFill>
                </a:ln>
                <a:solidFill>
                  <a:schemeClr val="tx1">
                    <a:lumMod val="85000"/>
                    <a:lumOff val="15000"/>
                  </a:schemeClr>
                </a:solidFill>
                <a:effectLst/>
                <a:latin typeface="Segoe UI Light" pitchFamily="34" charset="0"/>
              </a:defRPr>
            </a:lvl1pPr>
          </a:lstStyle>
          <a:p>
            <a:fld id="{B92EF404-102B-44B0-9CF2-D2691A8B216C}" type="slidenum">
              <a:rPr lang="en-US" smtClean="0">
                <a:ln>
                  <a:solidFill>
                    <a:prstClr val="black">
                      <a:lumMod val="85000"/>
                      <a:lumOff val="15000"/>
                    </a:prstClr>
                  </a:solidFill>
                </a:ln>
                <a:solidFill>
                  <a:prstClr val="black">
                    <a:lumMod val="85000"/>
                    <a:lumOff val="15000"/>
                  </a:prstClr>
                </a:solidFill>
              </a:rPr>
              <a:pPr/>
              <a:t>‹#›</a:t>
            </a:fld>
            <a:endParaRPr lang="en-US">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3881103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b="0"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1"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1"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1"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1" kern="1200">
          <a:ln>
            <a:solidFill>
              <a:schemeClr val="tx1">
                <a:lumMod val="85000"/>
                <a:lumOff val="15000"/>
              </a:schemeClr>
            </a:solidFill>
          </a:ln>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6694F-5636-4607-919C-3F0C2764267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EF404-102B-44B0-9CF2-D2691A8B216C}"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p:nvSpPr>
        <p:spPr>
          <a:xfrm>
            <a:off x="0" y="6477021"/>
            <a:ext cx="9144000" cy="380979"/>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4" descr="C:\Users\markm\Downloads\laptop_earth_revolve_7960.gif"/>
          <p:cNvPicPr>
            <a:picLocks noChangeAspect="1" noChangeArrowheads="1" noCrop="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103907" y="6286520"/>
            <a:ext cx="539003" cy="57148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7" descr="C:\Users\markm\Desktop\World Conference 2014\shoplogo2.png"/>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542586" y="6480531"/>
            <a:ext cx="889155" cy="377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2198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477021"/>
            <a:ext cx="9144000" cy="380979"/>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4" descr="C:\Users\markm\Downloads\laptop_earth_revolve_7960.gif"/>
          <p:cNvPicPr>
            <a:picLocks noChangeAspect="1" noChangeArrowheads="1" noCrop="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103907" y="6286520"/>
            <a:ext cx="539003" cy="57148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7" descr="C:\Users\markm\Desktop\World Conference 2014\shoplogo2.png"/>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542586" y="6480531"/>
            <a:ext cx="889155" cy="377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22574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defTabSz="914400" rtl="0" eaLnBrk="1" latinLnBrk="0" hangingPunct="1">
        <a:spcBef>
          <a:spcPct val="0"/>
        </a:spcBef>
        <a:buNone/>
        <a:defRPr sz="4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lumMod val="85000"/>
                    <a:lumOff val="15000"/>
                  </a:schemeClr>
                </a:solidFill>
                <a:effectLst/>
                <a:latin typeface="Segoe UI Light" pitchFamily="34" charset="0"/>
              </a:defRPr>
            </a:lvl1pPr>
          </a:lstStyle>
          <a:p>
            <a:fld id="{87A6694F-5636-4607-919C-3F0C2764267F}" type="datetimeFigureOut">
              <a:rPr lang="en-US" smtClean="0">
                <a:solidFill>
                  <a:prstClr val="black">
                    <a:lumMod val="85000"/>
                    <a:lumOff val="15000"/>
                  </a:prstClr>
                </a:solidFill>
              </a:rPr>
              <a:pPr/>
              <a:t>5/9/2014</a:t>
            </a:fld>
            <a:endParaRPr lang="en-US">
              <a:solidFill>
                <a:prstClr val="black">
                  <a:lumMod val="85000"/>
                  <a:lumOff val="1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lumMod val="85000"/>
                    <a:lumOff val="15000"/>
                  </a:schemeClr>
                </a:solidFill>
                <a:effectLst/>
                <a:latin typeface="Segoe UI Light" pitchFamily="34" charset="0"/>
              </a:defRPr>
            </a:lvl1pPr>
          </a:lstStyle>
          <a:p>
            <a:endParaRPr lang="en-US">
              <a:solidFill>
                <a:prstClr val="black">
                  <a:lumMod val="85000"/>
                  <a:lumOff val="1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lumMod val="85000"/>
                    <a:lumOff val="15000"/>
                  </a:schemeClr>
                </a:solidFill>
                <a:effectLst/>
                <a:latin typeface="Segoe UI Light" pitchFamily="34" charset="0"/>
              </a:defRPr>
            </a:lvl1pPr>
          </a:lstStyle>
          <a:p>
            <a:fld id="{B92EF404-102B-44B0-9CF2-D2691A8B216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xmlns="" val="21150668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ctr" defTabSz="914400" rtl="0" eaLnBrk="1" latinLnBrk="0" hangingPunct="1">
        <a:spcBef>
          <a:spcPct val="0"/>
        </a:spcBef>
        <a:buNone/>
        <a:defRPr sz="4400" b="0"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85000"/>
              <a:lumOff val="15000"/>
            </a:schemeClr>
          </a:solidFill>
          <a:effectLst/>
          <a:latin typeface="Segoe UI Light" pitchFamily="34" charset="0"/>
          <a:ea typeface="Segoe UI Light"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CBDD8AAC-3964-4B5F-A901-7124B08AD8F9}" type="datetimeFigureOut">
              <a:rPr lang="en-US" altLang="en-US" smtClean="0">
                <a:ea typeface="MS PGothic" pitchFamily="34" charset="-128"/>
              </a:rPr>
              <a:pPr defTabSz="457200" fontAlgn="base">
                <a:spcBef>
                  <a:spcPct val="0"/>
                </a:spcBef>
                <a:spcAft>
                  <a:spcPct val="0"/>
                </a:spcAft>
              </a:pPr>
              <a:t>5/9/2014</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fontAlgn="base">
              <a:spcBef>
                <a:spcPct val="0"/>
              </a:spcBef>
              <a:spcAft>
                <a:spcPct val="0"/>
              </a:spcAft>
            </a:pPr>
            <a:endParaRPr lang="en-US" altLang="en-US" smtClean="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911EC98B-8F80-499E-88A7-8BDB1339252C}"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xmlns="" val="38127211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C7EFC1-6956-E04C-984C-7499D4FE7219}" type="datetimeFigureOut">
              <a:rPr lang="en-US" smtClean="0">
                <a:solidFill>
                  <a:prstClr val="black">
                    <a:tint val="75000"/>
                  </a:prstClr>
                </a:solidFill>
              </a:rPr>
              <a:pPr defTabSz="457200"/>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782EBB2-F069-AC4C-8561-A1D526CD761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xmlns="" val="84642350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cid:BB230D7F-0707-4EDB-941E-172058294119" TargetMode="External"/><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cid:BB230D7F-0707-4EDB-941E-172058294119" TargetMode="External"/><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cid:BB230D7F-0707-4EDB-941E-172058294119" TargetMode="External"/><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cid:BB230D7F-0707-4EDB-941E-172058294119" TargetMode="External"/><Relationship Id="rId2" Type="http://schemas.openxmlformats.org/officeDocument/2006/relationships/image" Target="../media/image43.png"/><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cid:AA22222B-F856-49B6-A935-3043B43E2425" TargetMode="External"/><Relationship Id="rId2" Type="http://schemas.openxmlformats.org/officeDocument/2006/relationships/image" Target="../media/image46.png"/><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cid:AA22222B-F856-49B6-A935-3043B43E2425" TargetMode="External"/><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cid:BB230D7F-0707-4EDB-941E-172058294119" TargetMode="External"/><Relationship Id="rId5" Type="http://schemas.openxmlformats.org/officeDocument/2006/relationships/image" Target="../media/image59.png"/><Relationship Id="rId4" Type="http://schemas.openxmlformats.org/officeDocument/2006/relationships/image" Target="cid:AA22222B-F856-49B6-A935-3043B43E242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8.xml"/><Relationship Id="rId5" Type="http://schemas.openxmlformats.org/officeDocument/2006/relationships/image" Target="../media/image97.pn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8.xm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0.jpeg"/><Relationship Id="rId1" Type="http://schemas.openxmlformats.org/officeDocument/2006/relationships/slideLayout" Target="../slideLayouts/slideLayout58.xml"/><Relationship Id="rId5" Type="http://schemas.openxmlformats.org/officeDocument/2006/relationships/image" Target="../media/image101.emf"/><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6.jpeg"/><Relationship Id="rId1" Type="http://schemas.openxmlformats.org/officeDocument/2006/relationships/slideLayout" Target="../slideLayouts/slideLayout58.xml"/><Relationship Id="rId6" Type="http://schemas.openxmlformats.org/officeDocument/2006/relationships/image" Target="../media/image101.emf"/><Relationship Id="rId5" Type="http://schemas.openxmlformats.org/officeDocument/2006/relationships/image" Target="../media/image99.pn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3.png"/><Relationship Id="rId1" Type="http://schemas.openxmlformats.org/officeDocument/2006/relationships/slideLayout" Target="../slideLayouts/slideLayout58.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7.png"/><Relationship Id="rId2" Type="http://schemas.openxmlformats.org/officeDocument/2006/relationships/image" Target="../media/image104.jpeg"/><Relationship Id="rId1" Type="http://schemas.openxmlformats.org/officeDocument/2006/relationships/slideLayout" Target="../slideLayouts/slideLayout5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8.png"/><Relationship Id="rId1" Type="http://schemas.openxmlformats.org/officeDocument/2006/relationships/slideLayout" Target="../slideLayouts/slideLayout24.xml"/><Relationship Id="rId5" Type="http://schemas.openxmlformats.org/officeDocument/2006/relationships/image" Target="../media/image112.png"/><Relationship Id="rId4" Type="http://schemas.openxmlformats.org/officeDocument/2006/relationships/image" Target="../media/image111.jpe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24.xml"/><Relationship Id="rId5" Type="http://schemas.openxmlformats.org/officeDocument/2006/relationships/image" Target="../media/image114.png"/><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jgfgggkj.jpg"/>
          <p:cNvPicPr>
            <a:picLocks noChangeAspect="1"/>
          </p:cNvPicPr>
          <p:nvPr/>
        </p:nvPicPr>
        <p:blipFill>
          <a:blip r:embed="rId2" cstate="screen"/>
          <a:srcRect/>
          <a:stretch>
            <a:fillRect/>
          </a:stretch>
        </p:blipFill>
        <p:spPr>
          <a:xfrm>
            <a:off x="32657" y="0"/>
            <a:ext cx="4714876" cy="6858000"/>
          </a:xfrm>
          <a:prstGeom prst="rect">
            <a:avLst/>
          </a:prstGeom>
        </p:spPr>
      </p:pic>
      <p:grpSp>
        <p:nvGrpSpPr>
          <p:cNvPr id="2" name="Group 5"/>
          <p:cNvGrpSpPr/>
          <p:nvPr/>
        </p:nvGrpSpPr>
        <p:grpSpPr>
          <a:xfrm>
            <a:off x="5562600" y="1"/>
            <a:ext cx="3581400" cy="666731"/>
            <a:chOff x="6000760" y="0"/>
            <a:chExt cx="3143240" cy="500048"/>
          </a:xfrm>
          <a:solidFill>
            <a:srgbClr val="0070C0"/>
          </a:solidFill>
        </p:grpSpPr>
        <p:sp>
          <p:nvSpPr>
            <p:cNvPr id="4" name="Rectangle 3"/>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rPr>
                <a:t>美安香港超連鎖</a:t>
              </a:r>
              <a:r>
                <a:rPr lang="zh-TW" altLang="en-US" sz="1600" baseline="30000" dirty="0">
                  <a:ln>
                    <a:solidFill>
                      <a:prstClr val="white"/>
                    </a:solidFill>
                  </a:ln>
                  <a:solidFill>
                    <a:prstClr val="white"/>
                  </a:solidFill>
                  <a:ea typeface="華康儷細黑" panose="020B0309000000000000" pitchFamily="49" charset="-120"/>
                </a:rPr>
                <a:t>™</a:t>
              </a:r>
              <a:endParaRPr lang="en-US" sz="1600" baseline="30000" dirty="0">
                <a:ln>
                  <a:solidFill>
                    <a:prstClr val="white"/>
                  </a:solidFill>
                </a:ln>
                <a:solidFill>
                  <a:prstClr val="white"/>
                </a:solidFill>
                <a:ea typeface="華康儷細黑" panose="020B0309000000000000" pitchFamily="49" charset="-120"/>
              </a:endParaRPr>
            </a:p>
            <a:p>
              <a:pPr algn="ctr"/>
              <a:r>
                <a:rPr lang="en-US" sz="1500" dirty="0">
                  <a:ln>
                    <a:solidFill>
                      <a:prstClr val="white"/>
                    </a:solidFill>
                  </a:ln>
                  <a:solidFill>
                    <a:prstClr val="white"/>
                  </a:solidFill>
                  <a:latin typeface="Segoe UI Light" pitchFamily="34" charset="0"/>
                </a:rPr>
                <a:t>Market Hong Kong </a:t>
              </a:r>
              <a:r>
                <a:rPr lang="en-US" sz="1500" dirty="0" err="1">
                  <a:ln>
                    <a:solidFill>
                      <a:prstClr val="white"/>
                    </a:solidFill>
                  </a:ln>
                  <a:solidFill>
                    <a:prstClr val="white"/>
                  </a:solidFill>
                  <a:latin typeface="Segoe UI Light" pitchFamily="34" charset="0"/>
                </a:rPr>
                <a:t>UnFranchise</a:t>
              </a:r>
              <a:r>
                <a:rPr lang="zh-TW" altLang="en-US" sz="1400" baseline="30000" dirty="0">
                  <a:ln>
                    <a:solidFill>
                      <a:prstClr val="white"/>
                    </a:solidFill>
                  </a:ln>
                  <a:solidFill>
                    <a:prstClr val="white"/>
                  </a:solidFill>
                  <a:ea typeface="華康儷細黑" panose="020B0309000000000000" pitchFamily="49" charset="-120"/>
                </a:rPr>
                <a:t>™</a:t>
              </a:r>
              <a:endParaRPr lang="en-US" sz="1400" baseline="30000" dirty="0">
                <a:ln>
                  <a:solidFill>
                    <a:prstClr val="white"/>
                  </a:solidFill>
                </a:ln>
                <a:solidFill>
                  <a:prstClr val="white"/>
                </a:solidFill>
                <a:ea typeface="華康儷細黑" panose="020B0309000000000000" pitchFamily="49" charset="-120"/>
              </a:endParaRPr>
            </a:p>
          </p:txBody>
        </p:sp>
        <p:sp>
          <p:nvSpPr>
            <p:cNvPr id="5" name="Right Triangle 4"/>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sp>
        <p:nvSpPr>
          <p:cNvPr id="8" name="Rectangle 7"/>
          <p:cNvSpPr/>
          <p:nvPr/>
        </p:nvSpPr>
        <p:spPr>
          <a:xfrm>
            <a:off x="4643438" y="3861137"/>
            <a:ext cx="3586162" cy="1015663"/>
          </a:xfrm>
          <a:prstGeom prst="rect">
            <a:avLst/>
          </a:prstGeom>
          <a:noFill/>
          <a:ln>
            <a:noFill/>
          </a:ln>
        </p:spPr>
        <p:txBody>
          <a:bodyPr wrap="square">
            <a:spAutoFit/>
          </a:bodyPr>
          <a:lstStyle/>
          <a:p>
            <a:pPr>
              <a:spcAft>
                <a:spcPts val="600"/>
              </a:spcAft>
            </a:pPr>
            <a:r>
              <a:rPr lang="en-US" sz="3000" dirty="0">
                <a:ln>
                  <a:solidFill>
                    <a:srgbClr val="0070C0"/>
                  </a:solidFill>
                </a:ln>
                <a:solidFill>
                  <a:srgbClr val="0070C0"/>
                </a:solidFill>
                <a:latin typeface="Segoe UI Light" pitchFamily="34" charset="0"/>
              </a:rPr>
              <a:t>You Get Everything</a:t>
            </a:r>
            <a:r>
              <a:rPr lang="zh-TW" altLang="en-US" sz="3000" dirty="0">
                <a:ln>
                  <a:solidFill>
                    <a:srgbClr val="0070C0"/>
                  </a:solidFill>
                </a:ln>
                <a:solidFill>
                  <a:srgbClr val="0070C0"/>
                </a:solidFill>
                <a:latin typeface="Segoe UI Light" pitchFamily="34" charset="0"/>
              </a:rPr>
              <a:t> </a:t>
            </a:r>
            <a:r>
              <a:rPr lang="en-US" sz="3000" dirty="0">
                <a:ln>
                  <a:solidFill>
                    <a:srgbClr val="0070C0"/>
                  </a:solidFill>
                </a:ln>
                <a:solidFill>
                  <a:srgbClr val="0070C0"/>
                </a:solidFill>
                <a:latin typeface="Segoe UI Light" pitchFamily="34" charset="0"/>
              </a:rPr>
              <a:t>For HK$790</a:t>
            </a:r>
          </a:p>
        </p:txBody>
      </p:sp>
      <p:sp>
        <p:nvSpPr>
          <p:cNvPr id="7" name="Rectangle 6"/>
          <p:cNvSpPr/>
          <p:nvPr/>
        </p:nvSpPr>
        <p:spPr>
          <a:xfrm>
            <a:off x="4643439" y="2514600"/>
            <a:ext cx="3662362" cy="1261884"/>
          </a:xfrm>
          <a:prstGeom prst="rect">
            <a:avLst/>
          </a:prstGeom>
        </p:spPr>
        <p:txBody>
          <a:bodyPr wrap="square">
            <a:spAutoFit/>
          </a:bodyPr>
          <a:lstStyle/>
          <a:p>
            <a:r>
              <a:rPr lang="en-US" sz="3800" dirty="0">
                <a:ln>
                  <a:solidFill>
                    <a:srgbClr val="0070C0"/>
                  </a:solidFill>
                </a:ln>
                <a:solidFill>
                  <a:srgbClr val="0070C0"/>
                </a:solidFill>
                <a:latin typeface="Segoe UI Light" pitchFamily="34" charset="0"/>
              </a:rPr>
              <a:t>HK$790</a:t>
            </a:r>
          </a:p>
          <a:p>
            <a:r>
              <a:rPr lang="zh-TW" altLang="en-US" sz="3800" dirty="0">
                <a:ln>
                  <a:solidFill>
                    <a:srgbClr val="0070C0"/>
                  </a:solidFill>
                </a:ln>
                <a:solidFill>
                  <a:srgbClr val="0070C0"/>
                </a:solidFill>
                <a:latin typeface="華康儷細黑" panose="020B0309000000000000" pitchFamily="49" charset="-120"/>
                <a:ea typeface="華康儷細黑" panose="020B0309000000000000" pitchFamily="49" charset="-120"/>
              </a:rPr>
              <a:t>讓你獲得所有</a:t>
            </a:r>
            <a:endParaRPr lang="en-US" sz="3800" dirty="0">
              <a:ln>
                <a:solidFill>
                  <a:srgbClr val="0070C0"/>
                </a:solidFill>
              </a:ln>
              <a:solidFill>
                <a:srgbClr val="0070C0"/>
              </a:solidFill>
              <a:latin typeface="華康儷細黑" panose="020B0309000000000000" pitchFamily="49" charset="-120"/>
              <a:ea typeface="華康儷細黑" panose="020B0309000000000000" pitchFamily="49" charset="-120"/>
            </a:endParaRPr>
          </a:p>
        </p:txBody>
      </p:sp>
    </p:spTree>
    <p:extLst>
      <p:ext uri="{BB962C8B-B14F-4D97-AF65-F5344CB8AC3E}">
        <p14:creationId xmlns:p14="http://schemas.microsoft.com/office/powerpoint/2010/main" xmlns="" val="2647411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eronican\AppData\Local\Microsoft\Windows\Temporary Internet Files\Content.Outlook\4INDK4Y4\Trend1 (2).pn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76196"/>
            <a:ext cx="9144000" cy="64440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8966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9525" y="76200"/>
            <a:ext cx="9166525" cy="10191749"/>
            <a:chOff x="-9525" y="76200"/>
            <a:chExt cx="9166525" cy="10191749"/>
          </a:xfrm>
        </p:grpSpPr>
        <p:grpSp>
          <p:nvGrpSpPr>
            <p:cNvPr id="3" name="Group 8"/>
            <p:cNvGrpSpPr/>
            <p:nvPr/>
          </p:nvGrpSpPr>
          <p:grpSpPr>
            <a:xfrm>
              <a:off x="13000" y="76200"/>
              <a:ext cx="9144000" cy="10191749"/>
              <a:chOff x="13000" y="152400"/>
              <a:chExt cx="9144000" cy="10191749"/>
            </a:xfrm>
          </p:grpSpPr>
          <p:grpSp>
            <p:nvGrpSpPr>
              <p:cNvPr id="4" name="Group 7"/>
              <p:cNvGrpSpPr/>
              <p:nvPr/>
            </p:nvGrpSpPr>
            <p:grpSpPr>
              <a:xfrm>
                <a:off x="13000" y="152400"/>
                <a:ext cx="9144000" cy="10191749"/>
                <a:chOff x="13000" y="152400"/>
                <a:chExt cx="9144000" cy="10191749"/>
              </a:xfrm>
            </p:grpSpPr>
            <p:grpSp>
              <p:nvGrpSpPr>
                <p:cNvPr id="6" name="Group 6"/>
                <p:cNvGrpSpPr/>
                <p:nvPr/>
              </p:nvGrpSpPr>
              <p:grpSpPr>
                <a:xfrm>
                  <a:off x="13000" y="152400"/>
                  <a:ext cx="9144000" cy="10191749"/>
                  <a:chOff x="13000" y="152400"/>
                  <a:chExt cx="9144000" cy="10191749"/>
                </a:xfrm>
              </p:grpSpPr>
              <p:grpSp>
                <p:nvGrpSpPr>
                  <p:cNvPr id="7" name="Group 3"/>
                  <p:cNvGrpSpPr/>
                  <p:nvPr/>
                </p:nvGrpSpPr>
                <p:grpSpPr>
                  <a:xfrm>
                    <a:off x="13000" y="152400"/>
                    <a:ext cx="9144000" cy="10191749"/>
                    <a:chOff x="381000" y="-5257800"/>
                    <a:chExt cx="13487400" cy="13973175"/>
                  </a:xfrm>
                </p:grpSpPr>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81000" y="-5257800"/>
                      <a:ext cx="13487400" cy="699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00050" y="1657350"/>
                      <a:ext cx="13468350" cy="7058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2" name="Picture 6"/>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l="14375"/>
                  <a:stretch/>
                </p:blipFill>
                <p:spPr bwMode="auto">
                  <a:xfrm>
                    <a:off x="7677150" y="709285"/>
                    <a:ext cx="914400" cy="211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l="14375"/>
                  <a:stretch/>
                </p:blipFill>
                <p:spPr bwMode="auto">
                  <a:xfrm>
                    <a:off x="7686675" y="1600200"/>
                    <a:ext cx="914400" cy="211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8" name="Group 5"/>
                <p:cNvGrpSpPr/>
                <p:nvPr/>
              </p:nvGrpSpPr>
              <p:grpSpPr>
                <a:xfrm>
                  <a:off x="2173605" y="447675"/>
                  <a:ext cx="1746885" cy="419690"/>
                  <a:chOff x="2173605" y="438150"/>
                  <a:chExt cx="1746885" cy="419690"/>
                </a:xfrm>
              </p:grpSpPr>
              <p:sp>
                <p:nvSpPr>
                  <p:cNvPr id="5" name="Rectangle 4"/>
                  <p:cNvSpPr/>
                  <p:nvPr/>
                </p:nvSpPr>
                <p:spPr>
                  <a:xfrm>
                    <a:off x="2209800" y="438150"/>
                    <a:ext cx="1555234" cy="261610"/>
                  </a:xfrm>
                  <a:prstGeom prst="rect">
                    <a:avLst/>
                  </a:prstGeom>
                  <a:solidFill>
                    <a:schemeClr val="bg1"/>
                  </a:solidFill>
                </p:spPr>
                <p:txBody>
                  <a:bodyPr wrap="none">
                    <a:spAutoFit/>
                  </a:bodyPr>
                  <a:lstStyle/>
                  <a:p>
                    <a:r>
                      <a:rPr lang="en-US" sz="1100" b="1" dirty="0">
                        <a:solidFill>
                          <a:prstClr val="black"/>
                        </a:solidFill>
                      </a:rPr>
                      <a:t>Ultimate Aloe™ </a:t>
                    </a:r>
                    <a:r>
                      <a:rPr lang="zh-TW" altLang="en-US" sz="1100" b="1" dirty="0">
                        <a:solidFill>
                          <a:prstClr val="black"/>
                        </a:solidFill>
                      </a:rPr>
                      <a:t>蘆薈汁</a:t>
                    </a:r>
                  </a:p>
                </p:txBody>
              </p:sp>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914650" y="680712"/>
                    <a:ext cx="1005840" cy="1771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l="14375"/>
                  <a:stretch/>
                </p:blipFill>
                <p:spPr bwMode="auto">
                  <a:xfrm>
                    <a:off x="2173605" y="680712"/>
                    <a:ext cx="731520" cy="1690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pic>
            <p:nvPicPr>
              <p:cNvPr id="2056" name="Picture 8" descr="Ultimate Aloe™ 蘆薈汁 Ultimate Aloe™ 蘆薈汁 (野莓蘋果味) - 單瓶裝 (946毫升) "/>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89535" y="632460"/>
                <a:ext cx="1920240" cy="192024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Rectangle 17"/>
            <p:cNvSpPr/>
            <p:nvPr/>
          </p:nvSpPr>
          <p:spPr>
            <a:xfrm>
              <a:off x="-9525" y="4410075"/>
              <a:ext cx="1180131" cy="215444"/>
            </a:xfrm>
            <a:prstGeom prst="rect">
              <a:avLst/>
            </a:prstGeom>
            <a:solidFill>
              <a:schemeClr val="bg1"/>
            </a:solidFill>
          </p:spPr>
          <p:txBody>
            <a:bodyPr wrap="none">
              <a:spAutoFit/>
            </a:bodyPr>
            <a:lstStyle/>
            <a:p>
              <a:r>
                <a:rPr lang="en-US" sz="800" b="1" dirty="0">
                  <a:solidFill>
                    <a:prstClr val="black">
                      <a:lumMod val="50000"/>
                      <a:lumOff val="50000"/>
                    </a:prstClr>
                  </a:solidFill>
                </a:rPr>
                <a:t>Ultimate Aloe™ </a:t>
              </a:r>
              <a:r>
                <a:rPr lang="zh-TW" altLang="en-US" sz="800" b="1" dirty="0">
                  <a:solidFill>
                    <a:prstClr val="black">
                      <a:lumMod val="50000"/>
                      <a:lumOff val="50000"/>
                    </a:prstClr>
                  </a:solidFill>
                </a:rPr>
                <a:t>蘆薈汁</a:t>
              </a:r>
            </a:p>
          </p:txBody>
        </p:sp>
      </p:grpSp>
      <p:sp>
        <p:nvSpPr>
          <p:cNvPr id="14" name="Rectangle 13"/>
          <p:cNvSpPr/>
          <p:nvPr/>
        </p:nvSpPr>
        <p:spPr>
          <a:xfrm>
            <a:off x="47625" y="3429000"/>
            <a:ext cx="9052560" cy="2438400"/>
          </a:xfrm>
          <a:prstGeom prst="rect">
            <a:avLst/>
          </a:prstGeom>
          <a:noFill/>
          <a:ln w="76200">
            <a:solidFill>
              <a:srgbClr val="E5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61218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61111E-6 3.33333E-6 L -0.00017 -0.53195 " pathEditMode="relative" rAng="0" ptsTypes="AA">
                                      <p:cBhvr>
                                        <p:cTn id="6" dur="2000" fill="hold"/>
                                        <p:tgtEl>
                                          <p:spTgt spid="2"/>
                                        </p:tgtEl>
                                        <p:attrNameLst>
                                          <p:attrName>ppt_x</p:attrName>
                                          <p:attrName>ppt_y</p:attrName>
                                        </p:attrNameLst>
                                      </p:cBhvr>
                                      <p:rCtr x="-17" y="-26597"/>
                                    </p:animMotion>
                                  </p:childTnLst>
                                </p:cTn>
                              </p:par>
                            </p:childTnLst>
                          </p:cTn>
                        </p:par>
                        <p:par>
                          <p:cTn id="7" fill="hold">
                            <p:stCondLst>
                              <p:cond delay="2000"/>
                            </p:stCondLst>
                            <p:childTnLst>
                              <p:par>
                                <p:cTn id="8" presetID="16" presetClass="entr" presetSubtype="37"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descr="6556jhjikgjkcv.png"/>
          <p:cNvPicPr>
            <a:picLocks noChangeAspect="1"/>
          </p:cNvPicPr>
          <p:nvPr/>
        </p:nvPicPr>
        <p:blipFill>
          <a:blip r:embed="rId2" cstate="screen"/>
          <a:stretch>
            <a:fillRect/>
          </a:stretch>
        </p:blipFill>
        <p:spPr>
          <a:xfrm>
            <a:off x="2143108" y="593645"/>
            <a:ext cx="4711990" cy="5026123"/>
          </a:xfrm>
          <a:prstGeom prst="rect">
            <a:avLst/>
          </a:prstGeom>
          <a:noFill/>
          <a:ln>
            <a:noFill/>
          </a:ln>
        </p:spPr>
      </p:pic>
      <p:sp>
        <p:nvSpPr>
          <p:cNvPr id="9" name="Rectangle 8"/>
          <p:cNvSpPr/>
          <p:nvPr/>
        </p:nvSpPr>
        <p:spPr>
          <a:xfrm>
            <a:off x="1000132" y="5127429"/>
            <a:ext cx="7215206" cy="830997"/>
          </a:xfrm>
          <a:prstGeom prst="rect">
            <a:avLst/>
          </a:prstGeom>
        </p:spPr>
        <p:txBody>
          <a:bodyPr wrap="square">
            <a:spAutoFit/>
          </a:bodyPr>
          <a:lstStyle/>
          <a:p>
            <a:pPr algn="ctr"/>
            <a:r>
              <a:rPr lang="zh-TW" altLang="en-US" sz="2400" dirty="0">
                <a:ln>
                  <a:solidFill>
                    <a:srgbClr val="FFC000"/>
                  </a:solidFill>
                </a:ln>
                <a:solidFill>
                  <a:srgbClr val="FFC000"/>
                </a:solidFill>
                <a:latin typeface="華康儷細黑" panose="020B0309000000000000" pitchFamily="49" charset="-120"/>
                <a:ea typeface="華康儷細黑" panose="020B0309000000000000" pitchFamily="49" charset="-120"/>
              </a:rPr>
              <a:t>具影響力的顧客評論就在</a:t>
            </a:r>
            <a:r>
              <a:rPr lang="en-US" sz="2400" dirty="0">
                <a:ln>
                  <a:solidFill>
                    <a:srgbClr val="FFC000"/>
                  </a:solidFill>
                </a:ln>
                <a:solidFill>
                  <a:srgbClr val="FFC000"/>
                </a:solidFill>
                <a:latin typeface="Segoe UI Light" pitchFamily="34" charset="0"/>
              </a:rPr>
              <a:t>HK.SHOP.COM</a:t>
            </a:r>
          </a:p>
          <a:p>
            <a:pPr algn="ctr"/>
            <a:r>
              <a:rPr lang="en-US" sz="2400" dirty="0">
                <a:ln>
                  <a:solidFill>
                    <a:srgbClr val="FFC000"/>
                  </a:solidFill>
                </a:ln>
                <a:solidFill>
                  <a:srgbClr val="FFC000"/>
                </a:solidFill>
                <a:latin typeface="Segoe UI Light" pitchFamily="34" charset="0"/>
              </a:rPr>
              <a:t>Powerful customer reviews on </a:t>
            </a:r>
            <a:r>
              <a:rPr lang="en-US" altLang="zh-TW" sz="2400" dirty="0">
                <a:ln>
                  <a:solidFill>
                    <a:srgbClr val="FFC000"/>
                  </a:solidFill>
                </a:ln>
                <a:solidFill>
                  <a:srgbClr val="FFC000"/>
                </a:solidFill>
                <a:latin typeface="Segoe UI Light" pitchFamily="34" charset="0"/>
              </a:rPr>
              <a:t>HK.</a:t>
            </a:r>
            <a:r>
              <a:rPr lang="en-US" sz="2400" dirty="0">
                <a:ln>
                  <a:solidFill>
                    <a:srgbClr val="FFC000"/>
                  </a:solidFill>
                </a:ln>
                <a:solidFill>
                  <a:srgbClr val="FFC000"/>
                </a:solidFill>
                <a:latin typeface="Segoe UI Light" pitchFamily="34" charset="0"/>
              </a:rPr>
              <a:t>SHOP.COM</a:t>
            </a:r>
          </a:p>
        </p:txBody>
      </p:sp>
    </p:spTree>
    <p:extLst>
      <p:ext uri="{BB962C8B-B14F-4D97-AF65-F5344CB8AC3E}">
        <p14:creationId xmlns:p14="http://schemas.microsoft.com/office/powerpoint/2010/main" xmlns="" val="4259493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71638" y="4209891"/>
            <a:ext cx="4714940" cy="1754326"/>
          </a:xfrm>
          <a:prstGeom prst="rect">
            <a:avLst/>
          </a:prstGeom>
        </p:spPr>
        <p:txBody>
          <a:bodyPr wrap="square">
            <a:spAutoFit/>
          </a:bodyPr>
          <a:lstStyle/>
          <a:p>
            <a:pPr algn="ctr"/>
            <a:r>
              <a:rPr lang="zh-TW" altLang="en-US" sz="2400" dirty="0">
                <a:ln>
                  <a:solidFill>
                    <a:srgbClr val="0070C0"/>
                  </a:solidFill>
                </a:ln>
                <a:solidFill>
                  <a:srgbClr val="0070C0"/>
                </a:solidFill>
                <a:latin typeface="華康儷細黑" panose="020B0309000000000000" pitchFamily="49" charset="-120"/>
                <a:ea typeface="華康儷細黑" panose="020B0309000000000000" pitchFamily="49" charset="-120"/>
              </a:rPr>
              <a:t>顧客評論對消費決定</a:t>
            </a:r>
            <a:endParaRPr lang="en-US" altLang="zh-TW" sz="2400" dirty="0">
              <a:ln>
                <a:solidFill>
                  <a:srgbClr val="0070C0"/>
                </a:solidFill>
              </a:ln>
              <a:solidFill>
                <a:srgbClr val="0070C0"/>
              </a:solidFill>
              <a:latin typeface="華康儷細黑" panose="020B0309000000000000" pitchFamily="49" charset="-120"/>
              <a:ea typeface="華康儷細黑" panose="020B0309000000000000" pitchFamily="49" charset="-120"/>
            </a:endParaRPr>
          </a:p>
          <a:p>
            <a:pPr algn="ctr"/>
            <a:r>
              <a:rPr lang="zh-TW" altLang="en-US" sz="2400" dirty="0">
                <a:ln>
                  <a:solidFill>
                    <a:srgbClr val="0070C0"/>
                  </a:solidFill>
                </a:ln>
                <a:solidFill>
                  <a:srgbClr val="0070C0"/>
                </a:solidFill>
                <a:latin typeface="華康儷細黑" panose="020B0309000000000000" pitchFamily="49" charset="-120"/>
                <a:ea typeface="華康儷細黑" panose="020B0309000000000000" pitchFamily="49" charset="-120"/>
              </a:rPr>
              <a:t>如此重要的原因</a:t>
            </a:r>
            <a:endParaRPr lang="en-US" altLang="zh-TW" sz="2400" dirty="0">
              <a:ln>
                <a:solidFill>
                  <a:srgbClr val="0070C0"/>
                </a:solidFill>
              </a:ln>
              <a:solidFill>
                <a:srgbClr val="0070C0"/>
              </a:solidFill>
              <a:latin typeface="華康儷細黑" panose="020B0309000000000000" pitchFamily="49" charset="-120"/>
              <a:ea typeface="華康儷細黑" panose="020B0309000000000000" pitchFamily="49" charset="-120"/>
            </a:endParaRPr>
          </a:p>
          <a:p>
            <a:pPr algn="ctr"/>
            <a:endParaRPr lang="en-US" sz="2000" dirty="0">
              <a:ln>
                <a:solidFill>
                  <a:srgbClr val="0070C0"/>
                </a:solidFill>
              </a:ln>
              <a:solidFill>
                <a:srgbClr val="0070C0"/>
              </a:solidFill>
              <a:latin typeface="Segoe UI Light" pitchFamily="34" charset="0"/>
            </a:endParaRPr>
          </a:p>
          <a:p>
            <a:pPr algn="ctr"/>
            <a:r>
              <a:rPr lang="en-US" sz="2000" dirty="0">
                <a:ln>
                  <a:solidFill>
                    <a:srgbClr val="0070C0"/>
                  </a:solidFill>
                </a:ln>
                <a:solidFill>
                  <a:srgbClr val="0070C0"/>
                </a:solidFill>
                <a:latin typeface="Segoe UI Light" pitchFamily="34" charset="0"/>
              </a:rPr>
              <a:t>Why are customer reviews so important</a:t>
            </a:r>
          </a:p>
          <a:p>
            <a:pPr algn="ctr"/>
            <a:r>
              <a:rPr lang="en-US" sz="2000" dirty="0">
                <a:ln>
                  <a:solidFill>
                    <a:srgbClr val="0070C0"/>
                  </a:solidFill>
                </a:ln>
                <a:solidFill>
                  <a:srgbClr val="0070C0"/>
                </a:solidFill>
                <a:latin typeface="Segoe UI Light" pitchFamily="34" charset="0"/>
              </a:rPr>
              <a:t> to consumer decisions to purchase.</a:t>
            </a:r>
          </a:p>
        </p:txBody>
      </p:sp>
    </p:spTree>
    <p:extLst>
      <p:ext uri="{BB962C8B-B14F-4D97-AF65-F5344CB8AC3E}">
        <p14:creationId xmlns:p14="http://schemas.microsoft.com/office/powerpoint/2010/main" xmlns="" val="393450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華康儷中黑" panose="020B0509000000000000" pitchFamily="49" charset="-120"/>
                <a:ea typeface="華康儷中黑" panose="020B0509000000000000" pitchFamily="49" charset="-120"/>
              </a:rPr>
              <a:t>顧客評</a:t>
            </a:r>
            <a:r>
              <a:rPr lang="zh-TW" altLang="en-US" dirty="0" smtClean="0">
                <a:latin typeface="華康儷中黑" panose="020B0509000000000000" pitchFamily="49" charset="-120"/>
                <a:ea typeface="華康儷中黑" panose="020B0509000000000000" pitchFamily="49" charset="-120"/>
              </a:rPr>
              <a:t>論 </a:t>
            </a:r>
            <a:r>
              <a:rPr lang="en-US" dirty="0" smtClean="0"/>
              <a:t>Product Reviews</a:t>
            </a:r>
            <a:endParaRPr lang="en-US" dirty="0"/>
          </a:p>
        </p:txBody>
      </p:sp>
      <p:sp>
        <p:nvSpPr>
          <p:cNvPr id="3" name="Content Placeholder 2"/>
          <p:cNvSpPr>
            <a:spLocks noGrp="1"/>
          </p:cNvSpPr>
          <p:nvPr>
            <p:ph idx="1"/>
          </p:nvPr>
        </p:nvSpPr>
        <p:spPr>
          <a:xfrm>
            <a:off x="457200" y="1371600"/>
            <a:ext cx="8229600" cy="4525963"/>
          </a:xfrm>
        </p:spPr>
        <p:txBody>
          <a:bodyPr>
            <a:noAutofit/>
          </a:bodyPr>
          <a:lstStyle/>
          <a:p>
            <a:pPr>
              <a:spcBef>
                <a:spcPts val="600"/>
              </a:spcBef>
            </a:pPr>
            <a:r>
              <a:rPr lang="en-US" sz="2000" b="1" dirty="0" smtClean="0"/>
              <a:t>63%</a:t>
            </a:r>
            <a:r>
              <a:rPr lang="zh-TW" altLang="en-US" sz="2000" b="1" dirty="0" smtClean="0">
                <a:latin typeface="華康儷中黑" panose="020B0509000000000000" pitchFamily="49" charset="-120"/>
                <a:ea typeface="華康儷中黑" panose="020B0509000000000000" pitchFamily="49" charset="-120"/>
              </a:rPr>
              <a:t>的</a:t>
            </a:r>
            <a:r>
              <a:rPr lang="zh-TW" altLang="en-US" sz="2000" b="1" dirty="0">
                <a:latin typeface="華康儷中黑" panose="020B0509000000000000" pitchFamily="49" charset="-120"/>
                <a:ea typeface="華康儷中黑" panose="020B0509000000000000" pitchFamily="49" charset="-120"/>
              </a:rPr>
              <a:t>顧</a:t>
            </a:r>
            <a:r>
              <a:rPr lang="zh-TW" altLang="en-US" sz="2000" b="1" dirty="0" smtClean="0">
                <a:latin typeface="華康儷中黑" panose="020B0509000000000000" pitchFamily="49" charset="-120"/>
                <a:ea typeface="華康儷中黑" panose="020B0509000000000000" pitchFamily="49" charset="-120"/>
              </a:rPr>
              <a:t>客較喜歡</a:t>
            </a:r>
            <a:r>
              <a:rPr lang="zh-TW" altLang="en-US" sz="2000" dirty="0">
                <a:latin typeface="華康儷細黑" panose="020B0309000000000000" pitchFamily="49" charset="-120"/>
                <a:ea typeface="華康儷細黑" panose="020B0309000000000000" pitchFamily="49" charset="-120"/>
              </a:rPr>
              <a:t>於有顧客評</a:t>
            </a:r>
            <a:r>
              <a:rPr lang="zh-TW" altLang="en-US" sz="2000" dirty="0" smtClean="0">
                <a:latin typeface="華康儷細黑" panose="020B0309000000000000" pitchFamily="49" charset="-120"/>
                <a:ea typeface="華康儷細黑" panose="020B0309000000000000" pitchFamily="49" charset="-120"/>
              </a:rPr>
              <a:t>論的網站</a:t>
            </a:r>
            <a:r>
              <a:rPr lang="zh-TW" altLang="en-US" sz="2000" b="1" dirty="0">
                <a:latin typeface="華康儷中黑" panose="020B0509000000000000" pitchFamily="49" charset="-120"/>
                <a:ea typeface="華康儷中黑" panose="020B0509000000000000" pitchFamily="49" charset="-120"/>
              </a:rPr>
              <a:t>消</a:t>
            </a:r>
            <a:r>
              <a:rPr lang="zh-TW" altLang="en-US" sz="2000" b="1" dirty="0" smtClean="0">
                <a:latin typeface="華康儷中黑" panose="020B0509000000000000" pitchFamily="49" charset="-120"/>
                <a:ea typeface="華康儷中黑" panose="020B0509000000000000" pitchFamily="49" charset="-120"/>
              </a:rPr>
              <a:t>費</a:t>
            </a:r>
            <a:r>
              <a:rPr lang="zh-TW" altLang="en-US" sz="2000" dirty="0" smtClean="0">
                <a:latin typeface="華康儷細黑" panose="020B0309000000000000" pitchFamily="49" charset="-120"/>
                <a:ea typeface="華康儷細黑" panose="020B0309000000000000" pitchFamily="49" charset="-120"/>
              </a:rPr>
              <a:t>。</a:t>
            </a:r>
            <a:endParaRPr lang="en-US" sz="2000" b="1" dirty="0">
              <a:latin typeface="華康儷中黑" panose="020B0509000000000000" pitchFamily="49" charset="-120"/>
              <a:ea typeface="華康儷中黑" panose="020B0509000000000000" pitchFamily="49" charset="-120"/>
            </a:endParaRPr>
          </a:p>
          <a:p>
            <a:pPr>
              <a:spcBef>
                <a:spcPts val="600"/>
              </a:spcBef>
            </a:pPr>
            <a:r>
              <a:rPr lang="zh-TW" altLang="en-US" sz="2000" dirty="0">
                <a:latin typeface="華康儷細黑" panose="020B0309000000000000" pitchFamily="49" charset="-120"/>
                <a:ea typeface="華康儷細黑" panose="020B0309000000000000" pitchFamily="49" charset="-120"/>
              </a:rPr>
              <a:t>根</a:t>
            </a:r>
            <a:r>
              <a:rPr lang="zh-TW" altLang="en-US" sz="2000" dirty="0" smtClean="0">
                <a:latin typeface="華康儷細黑" panose="020B0309000000000000" pitchFamily="49" charset="-120"/>
                <a:ea typeface="華康儷細黑" panose="020B0309000000000000" pitchFamily="49" charset="-120"/>
              </a:rPr>
              <a:t>據美國網上短片瀏覽博覽會的互聯網使</a:t>
            </a:r>
            <a:r>
              <a:rPr lang="zh-TW" altLang="en-US" sz="2000" dirty="0">
                <a:latin typeface="華康儷細黑" panose="020B0309000000000000" pitchFamily="49" charset="-120"/>
                <a:ea typeface="華康儷細黑" panose="020B0309000000000000" pitchFamily="49" charset="-120"/>
              </a:rPr>
              <a:t>用者調查，</a:t>
            </a:r>
            <a:r>
              <a:rPr lang="zh-TW" altLang="en-US" sz="2000" b="1" dirty="0" smtClean="0">
                <a:latin typeface="華康儷中黑" panose="020B0509000000000000" pitchFamily="49" charset="-120"/>
                <a:ea typeface="華康儷中黑" panose="020B0509000000000000" pitchFamily="49" charset="-120"/>
              </a:rPr>
              <a:t>顧</a:t>
            </a:r>
            <a:r>
              <a:rPr lang="zh-TW" altLang="en-US" sz="2000" b="1" dirty="0">
                <a:latin typeface="華康儷中黑" panose="020B0509000000000000" pitchFamily="49" charset="-120"/>
                <a:ea typeface="華康儷中黑" panose="020B0509000000000000" pitchFamily="49" charset="-120"/>
              </a:rPr>
              <a:t>客評</a:t>
            </a:r>
            <a:r>
              <a:rPr lang="zh-TW" altLang="en-US" sz="2000" b="1" dirty="0" smtClean="0">
                <a:latin typeface="華康儷中黑" panose="020B0509000000000000" pitchFamily="49" charset="-120"/>
                <a:ea typeface="華康儷中黑" panose="020B0509000000000000" pitchFamily="49" charset="-120"/>
              </a:rPr>
              <a:t>論</a:t>
            </a:r>
            <a:r>
              <a:rPr lang="zh-TW" altLang="en-US" sz="2000" dirty="0" smtClean="0">
                <a:latin typeface="華康儷細黑" panose="020B0309000000000000" pitchFamily="49" charset="-120"/>
                <a:ea typeface="華康儷細黑" panose="020B0309000000000000" pitchFamily="49" charset="-120"/>
              </a:rPr>
              <a:t>比產品介紹</a:t>
            </a:r>
            <a:r>
              <a:rPr lang="zh-TW" altLang="en-US" sz="2000" b="1" dirty="0" smtClean="0">
                <a:latin typeface="華康儷中黑" panose="020B0509000000000000" pitchFamily="49" charset="-120"/>
                <a:ea typeface="華康儷中黑" panose="020B0509000000000000" pitchFamily="49" charset="-120"/>
              </a:rPr>
              <a:t>的可信程度明顯較高</a:t>
            </a:r>
            <a:r>
              <a:rPr lang="en-US" sz="2000" b="1" dirty="0" smtClean="0"/>
              <a:t> (</a:t>
            </a:r>
            <a:r>
              <a:rPr lang="zh-TW" altLang="en-US" sz="2000" b="1" dirty="0" smtClean="0">
                <a:latin typeface="華康儷中黑" panose="020B0509000000000000" pitchFamily="49" charset="-120"/>
                <a:ea typeface="華康儷中黑" panose="020B0509000000000000" pitchFamily="49" charset="-120"/>
              </a:rPr>
              <a:t>高出接近</a:t>
            </a:r>
            <a:r>
              <a:rPr lang="en-US" sz="2000" b="1" dirty="0" smtClean="0"/>
              <a:t>12 </a:t>
            </a:r>
            <a:r>
              <a:rPr lang="zh-TW" altLang="en-US" sz="2000" b="1" dirty="0" smtClean="0"/>
              <a:t>倍</a:t>
            </a:r>
            <a:r>
              <a:rPr lang="en-US" sz="2000" b="1" dirty="0" smtClean="0"/>
              <a:t>)</a:t>
            </a:r>
            <a:r>
              <a:rPr lang="en-US" sz="2000" dirty="0"/>
              <a:t> </a:t>
            </a:r>
            <a:r>
              <a:rPr lang="zh-TW" altLang="en-US" sz="2000" dirty="0" smtClean="0">
                <a:latin typeface="華康儷細黑" panose="020B0309000000000000" pitchFamily="49" charset="-120"/>
                <a:ea typeface="華康儷細黑" panose="020B0309000000000000" pitchFamily="49" charset="-120"/>
              </a:rPr>
              <a:t>。</a:t>
            </a:r>
            <a:endParaRPr lang="en-US" sz="2000" dirty="0" smtClean="0"/>
          </a:p>
          <a:p>
            <a:pPr>
              <a:spcBef>
                <a:spcPts val="600"/>
              </a:spcBef>
            </a:pPr>
            <a:r>
              <a:rPr lang="zh-TW" altLang="en-US" sz="2000" b="1" dirty="0" smtClean="0">
                <a:latin typeface="華康儷中黑" panose="020B0509000000000000" pitchFamily="49" charset="-120"/>
                <a:ea typeface="華康儷中黑" panose="020B0509000000000000" pitchFamily="49" charset="-120"/>
              </a:rPr>
              <a:t>讓</a:t>
            </a:r>
            <a:r>
              <a:rPr lang="zh-TW" altLang="en-US" sz="2000" b="1" dirty="0">
                <a:latin typeface="華康儷中黑" panose="020B0509000000000000" pitchFamily="49" charset="-120"/>
                <a:ea typeface="華康儷中黑" panose="020B0509000000000000" pitchFamily="49" charset="-120"/>
              </a:rPr>
              <a:t>搜尋器找到富新鮮感和獨特的內容</a:t>
            </a:r>
            <a:r>
              <a:rPr lang="en-US" sz="2000" b="1" dirty="0">
                <a:latin typeface="華康儷中黑" panose="020B0509000000000000" pitchFamily="49" charset="-120"/>
                <a:ea typeface="華康儷中黑" panose="020B0509000000000000" pitchFamily="49" charset="-120"/>
              </a:rPr>
              <a:t> </a:t>
            </a:r>
            <a:r>
              <a:rPr lang="en-US" sz="2000" b="1" dirty="0" smtClean="0"/>
              <a:t>-</a:t>
            </a:r>
            <a:r>
              <a:rPr lang="zh-TW" altLang="en-US" sz="2000" b="1" dirty="0" smtClean="0"/>
              <a:t> </a:t>
            </a:r>
            <a:r>
              <a:rPr lang="zh-TW" altLang="en-US" sz="2000" dirty="0" smtClean="0">
                <a:latin typeface="華康儷細黑" panose="020B0309000000000000" pitchFamily="49" charset="-120"/>
                <a:ea typeface="華康儷細黑" panose="020B0309000000000000" pitchFamily="49" charset="-120"/>
              </a:rPr>
              <a:t>搜</a:t>
            </a:r>
            <a:r>
              <a:rPr lang="zh-TW" altLang="en-US" sz="2000" dirty="0">
                <a:latin typeface="華康儷細黑" panose="020B0309000000000000" pitchFamily="49" charset="-120"/>
                <a:ea typeface="華康儷細黑" panose="020B0309000000000000" pitchFamily="49" charset="-120"/>
              </a:rPr>
              <a:t>尋器蜘蛛程式傾向搜尋經常更新不同內容的網站，而</a:t>
            </a:r>
            <a:r>
              <a:rPr lang="zh-TW" altLang="en-US" sz="2000" b="1" dirty="0">
                <a:latin typeface="華康儷中黑" panose="020B0509000000000000" pitchFamily="49" charset="-120"/>
                <a:ea typeface="華康儷中黑" panose="020B0509000000000000" pitchFamily="49" charset="-120"/>
              </a:rPr>
              <a:t>顧客評</a:t>
            </a:r>
            <a:r>
              <a:rPr lang="zh-TW" altLang="en-US" sz="2000" b="1" dirty="0" smtClean="0">
                <a:latin typeface="華康儷中黑" panose="020B0509000000000000" pitchFamily="49" charset="-120"/>
                <a:ea typeface="華康儷中黑" panose="020B0509000000000000" pitchFamily="49" charset="-120"/>
              </a:rPr>
              <a:t>論正好是</a:t>
            </a:r>
            <a:r>
              <a:rPr lang="zh-TW" altLang="en-US" sz="2000" b="1" dirty="0">
                <a:latin typeface="華康儷中黑" panose="020B0509000000000000" pitchFamily="49" charset="-120"/>
                <a:ea typeface="華康儷中黑" panose="020B0509000000000000" pitchFamily="49" charset="-120"/>
              </a:rPr>
              <a:t>吸引更多內</a:t>
            </a:r>
            <a:r>
              <a:rPr lang="zh-TW" altLang="en-US" sz="2000" b="1" dirty="0" smtClean="0">
                <a:latin typeface="華康儷中黑" panose="020B0509000000000000" pitchFamily="49" charset="-120"/>
                <a:ea typeface="華康儷中黑" panose="020B0509000000000000" pitchFamily="49" charset="-120"/>
              </a:rPr>
              <a:t>容更新的方法</a:t>
            </a:r>
            <a:r>
              <a:rPr lang="zh-TW" altLang="en-US" sz="2000" dirty="0">
                <a:latin typeface="華康儷細黑" panose="020B0309000000000000" pitchFamily="49" charset="-120"/>
                <a:ea typeface="華康儷細黑" panose="020B0309000000000000" pitchFamily="49" charset="-120"/>
              </a:rPr>
              <a:t>。</a:t>
            </a:r>
            <a:endParaRPr lang="en-US" sz="2000" dirty="0">
              <a:latin typeface="華康儷細黑" panose="020B0309000000000000" pitchFamily="49" charset="-120"/>
              <a:ea typeface="華康儷細黑" panose="020B0309000000000000" pitchFamily="49" charset="-120"/>
            </a:endParaRPr>
          </a:p>
          <a:p>
            <a:pPr>
              <a:spcBef>
                <a:spcPts val="600"/>
              </a:spcBef>
            </a:pPr>
            <a:endParaRPr lang="en-US" sz="1800" b="1" dirty="0" smtClean="0"/>
          </a:p>
          <a:p>
            <a:pPr>
              <a:spcBef>
                <a:spcPts val="600"/>
              </a:spcBef>
            </a:pPr>
            <a:r>
              <a:rPr lang="en-US" sz="1800" b="1" dirty="0" smtClean="0"/>
              <a:t>63</a:t>
            </a:r>
            <a:r>
              <a:rPr lang="en-US" sz="1800" b="1" dirty="0"/>
              <a:t>% of customers are more likely to make a purchase</a:t>
            </a:r>
            <a:r>
              <a:rPr lang="en-US" sz="1800" dirty="0"/>
              <a:t> from a site which has user </a:t>
            </a:r>
            <a:r>
              <a:rPr lang="en-US" sz="1800" dirty="0" smtClean="0"/>
              <a:t>reviews</a:t>
            </a:r>
          </a:p>
          <a:p>
            <a:pPr>
              <a:spcBef>
                <a:spcPts val="600"/>
              </a:spcBef>
            </a:pPr>
            <a:r>
              <a:rPr lang="en-US" sz="1800" b="1" dirty="0" smtClean="0"/>
              <a:t>Consumer </a:t>
            </a:r>
            <a:r>
              <a:rPr lang="en-US" sz="1800" b="1" dirty="0"/>
              <a:t>reviews are significantly more trusted (nearly 12 times more)</a:t>
            </a:r>
            <a:r>
              <a:rPr lang="en-US" sz="1800" dirty="0"/>
              <a:t> than </a:t>
            </a:r>
            <a:r>
              <a:rPr lang="en-US" sz="1800" dirty="0" smtClean="0"/>
              <a:t>product descriptions, </a:t>
            </a:r>
            <a:r>
              <a:rPr lang="en-US" sz="1800" dirty="0"/>
              <a:t>according to a survey of US internet users by online video review site EXPO</a:t>
            </a:r>
            <a:r>
              <a:rPr lang="en-US" sz="1800" dirty="0" smtClean="0"/>
              <a:t>.</a:t>
            </a:r>
          </a:p>
          <a:p>
            <a:pPr>
              <a:spcBef>
                <a:spcPts val="600"/>
              </a:spcBef>
            </a:pPr>
            <a:r>
              <a:rPr lang="en-US" sz="1800" b="1" dirty="0" smtClean="0"/>
              <a:t>Fresh</a:t>
            </a:r>
            <a:r>
              <a:rPr lang="en-US" sz="1800" b="1" dirty="0"/>
              <a:t>, unique content for search </a:t>
            </a:r>
            <a:r>
              <a:rPr lang="en-US" sz="1800" b="1" dirty="0" smtClean="0"/>
              <a:t>engines - </a:t>
            </a:r>
            <a:r>
              <a:rPr lang="en-US" sz="1800" dirty="0" smtClean="0"/>
              <a:t>Search </a:t>
            </a:r>
            <a:r>
              <a:rPr lang="en-US" sz="1800" dirty="0"/>
              <a:t>engine spiders like unique content that is regularly updated, and </a:t>
            </a:r>
            <a:r>
              <a:rPr lang="en-US" sz="1800" b="1" dirty="0"/>
              <a:t>user reviews are a great way to attract more content</a:t>
            </a:r>
            <a:r>
              <a:rPr lang="en-US" sz="1800" dirty="0" smtClean="0"/>
              <a:t>.</a:t>
            </a:r>
            <a:endParaRPr lang="en-US" sz="1800" dirty="0"/>
          </a:p>
        </p:txBody>
      </p:sp>
    </p:spTree>
    <p:extLst>
      <p:ext uri="{BB962C8B-B14F-4D97-AF65-F5344CB8AC3E}">
        <p14:creationId xmlns:p14="http://schemas.microsoft.com/office/powerpoint/2010/main" xmlns="" val="901331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3" name="Group 20"/>
          <p:cNvGrpSpPr/>
          <p:nvPr/>
        </p:nvGrpSpPr>
        <p:grpSpPr>
          <a:xfrm>
            <a:off x="714380" y="1520104"/>
            <a:ext cx="3664569" cy="3909247"/>
            <a:chOff x="500034" y="1000114"/>
            <a:chExt cx="3664569" cy="2931935"/>
          </a:xfrm>
        </p:grpSpPr>
        <p:pic>
          <p:nvPicPr>
            <p:cNvPr id="12" name="Picture 3"/>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079715" y="1405738"/>
              <a:ext cx="2875609" cy="1808954"/>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descr="dfsdferwtwr.png"/>
            <p:cNvPicPr>
              <a:picLocks noChangeAspect="1"/>
            </p:cNvPicPr>
            <p:nvPr/>
          </p:nvPicPr>
          <p:blipFill rotWithShape="1">
            <a:blip r:embed="rId3" cstate="screen"/>
            <a:srcRect/>
            <a:stretch/>
          </p:blipFill>
          <p:spPr>
            <a:xfrm>
              <a:off x="500034" y="1000114"/>
              <a:ext cx="3664569" cy="2931935"/>
            </a:xfrm>
            <a:prstGeom prst="rect">
              <a:avLst/>
            </a:prstGeom>
          </p:spPr>
        </p:pic>
      </p:grpSp>
      <p:sp>
        <p:nvSpPr>
          <p:cNvPr id="13" name="Rectangle 12"/>
          <p:cNvSpPr/>
          <p:nvPr/>
        </p:nvSpPr>
        <p:spPr>
          <a:xfrm>
            <a:off x="1461196" y="5575810"/>
            <a:ext cx="5680017" cy="461665"/>
          </a:xfrm>
          <a:prstGeom prst="rect">
            <a:avLst/>
          </a:prstGeom>
        </p:spPr>
        <p:txBody>
          <a:bodyPr wrap="none">
            <a:spAutoFit/>
          </a:bodyPr>
          <a:lstStyle/>
          <a:p>
            <a:pPr algn="ctr"/>
            <a:r>
              <a:rPr lang="zh-TW" altLang="en-US"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一個享有盛名的網站 </a:t>
            </a:r>
            <a:r>
              <a:rPr lang="en-US" altLang="zh-TW" sz="2400" dirty="0">
                <a:ln>
                  <a:solidFill>
                    <a:prstClr val="black">
                      <a:lumMod val="85000"/>
                      <a:lumOff val="15000"/>
                    </a:prstClr>
                  </a:solidFill>
                </a:ln>
                <a:solidFill>
                  <a:prstClr val="black">
                    <a:lumMod val="85000"/>
                    <a:lumOff val="15000"/>
                  </a:prstClr>
                </a:solidFill>
                <a:latin typeface="Segoe UI Light" pitchFamily="34" charset="0"/>
              </a:rPr>
              <a:t>One</a:t>
            </a:r>
            <a:r>
              <a:rPr lang="en-US" sz="2400" dirty="0">
                <a:ln>
                  <a:solidFill>
                    <a:prstClr val="black">
                      <a:lumMod val="85000"/>
                      <a:lumOff val="15000"/>
                    </a:prstClr>
                  </a:solidFill>
                </a:ln>
                <a:solidFill>
                  <a:prstClr val="black">
                    <a:lumMod val="85000"/>
                    <a:lumOff val="15000"/>
                  </a:prstClr>
                </a:solidFill>
                <a:latin typeface="Segoe UI Light" pitchFamily="34" charset="0"/>
              </a:rPr>
              <a:t> Prestigious Site</a:t>
            </a:r>
            <a:endParaRPr lang="en-MY" sz="2400" dirty="0">
              <a:ln>
                <a:solidFill>
                  <a:prstClr val="black">
                    <a:lumMod val="85000"/>
                    <a:lumOff val="15000"/>
                  </a:prstClr>
                </a:solidFill>
              </a:ln>
              <a:solidFill>
                <a:prstClr val="black">
                  <a:lumMod val="85000"/>
                  <a:lumOff val="15000"/>
                </a:prstClr>
              </a:solidFill>
              <a:latin typeface="Segoe UI Light" pitchFamily="34" charset="0"/>
            </a:endParaRPr>
          </a:p>
        </p:txBody>
      </p:sp>
      <p:sp>
        <p:nvSpPr>
          <p:cNvPr id="16" name="Rectangle 15"/>
          <p:cNvSpPr/>
          <p:nvPr/>
        </p:nvSpPr>
        <p:spPr>
          <a:xfrm>
            <a:off x="1000100" y="380981"/>
            <a:ext cx="7000924" cy="66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同時包括 </a:t>
            </a:r>
            <a:r>
              <a:rPr lang="en-MY" sz="2400" dirty="0">
                <a:ln>
                  <a:solidFill>
                    <a:prstClr val="black">
                      <a:lumMod val="85000"/>
                      <a:lumOff val="15000"/>
                    </a:prstClr>
                  </a:solidFill>
                </a:ln>
                <a:solidFill>
                  <a:prstClr val="black">
                    <a:lumMod val="85000"/>
                    <a:lumOff val="15000"/>
                  </a:prstClr>
                </a:solidFill>
                <a:latin typeface="Segoe UI Light" pitchFamily="34" charset="0"/>
              </a:rPr>
              <a:t>The Package Includes</a:t>
            </a:r>
          </a:p>
        </p:txBody>
      </p:sp>
      <p:grpSp>
        <p:nvGrpSpPr>
          <p:cNvPr id="4" name="Group 16"/>
          <p:cNvGrpSpPr/>
          <p:nvPr/>
        </p:nvGrpSpPr>
        <p:grpSpPr>
          <a:xfrm>
            <a:off x="5181600" y="1219200"/>
            <a:ext cx="3211735" cy="2709079"/>
            <a:chOff x="428596" y="285734"/>
            <a:chExt cx="3643320" cy="3643320"/>
          </a:xfrm>
        </p:grpSpPr>
        <p:pic>
          <p:nvPicPr>
            <p:cNvPr id="18" name="Picture 17" descr="price_tag_Vector_Clipart.png"/>
            <p:cNvPicPr>
              <a:picLocks noChangeAspect="1"/>
            </p:cNvPicPr>
            <p:nvPr/>
          </p:nvPicPr>
          <p:blipFill>
            <a:blip r:embed="rId4" cstate="screen"/>
            <a:stretch>
              <a:fillRect/>
            </a:stretch>
          </p:blipFill>
          <p:spPr>
            <a:xfrm>
              <a:off x="428596" y="285734"/>
              <a:ext cx="3643320" cy="3643320"/>
            </a:xfrm>
            <a:prstGeom prst="rect">
              <a:avLst/>
            </a:prstGeom>
          </p:spPr>
        </p:pic>
        <p:sp>
          <p:nvSpPr>
            <p:cNvPr id="20" name="Rectangle 19"/>
            <p:cNvSpPr/>
            <p:nvPr/>
          </p:nvSpPr>
          <p:spPr>
            <a:xfrm>
              <a:off x="2215322" y="2091299"/>
              <a:ext cx="209481" cy="827830"/>
            </a:xfrm>
            <a:prstGeom prst="rect">
              <a:avLst/>
            </a:prstGeom>
          </p:spPr>
          <p:txBody>
            <a:bodyPr wrap="none">
              <a:spAutoFit/>
            </a:bodyPr>
            <a:lstStyle/>
            <a:p>
              <a:pPr algn="ctr"/>
              <a:endParaRPr lang="en-MY" sz="3400" dirty="0">
                <a:ln w="57150">
                  <a:solidFill>
                    <a:prstClr val="white"/>
                  </a:solidFill>
                </a:ln>
                <a:solidFill>
                  <a:prstClr val="white"/>
                </a:solidFill>
              </a:endParaRPr>
            </a:p>
          </p:txBody>
        </p:sp>
      </p:grpSp>
      <p:sp>
        <p:nvSpPr>
          <p:cNvPr id="2" name="Rectangle 1"/>
          <p:cNvSpPr/>
          <p:nvPr/>
        </p:nvSpPr>
        <p:spPr>
          <a:xfrm>
            <a:off x="6117666" y="1802194"/>
            <a:ext cx="1435008" cy="143423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lnSpc>
                <a:spcPct val="90000"/>
              </a:lnSpc>
            </a:pPr>
            <a:r>
              <a:rPr lang="zh-TW" altLang="en-US" sz="4800" b="1" spc="150" dirty="0">
                <a:ln w="11430"/>
                <a:solidFill>
                  <a:srgbClr val="FFFFFF"/>
                </a:solidFill>
                <a:latin typeface="華康儷中黑" panose="020B0509000000000000" pitchFamily="49" charset="-120"/>
                <a:ea typeface="華康儷中黑" panose="020B0509000000000000" pitchFamily="49" charset="-120"/>
              </a:rPr>
              <a:t>免費</a:t>
            </a:r>
            <a:endParaRPr lang="en-US" altLang="zh-TW" sz="4800" b="1" spc="150" dirty="0">
              <a:ln w="11430"/>
              <a:solidFill>
                <a:srgbClr val="FFFFFF"/>
              </a:solidFill>
              <a:latin typeface="華康儷中黑" panose="020B0509000000000000" pitchFamily="49" charset="-120"/>
              <a:ea typeface="華康儷中黑" panose="020B0509000000000000" pitchFamily="49" charset="-120"/>
            </a:endParaRPr>
          </a:p>
          <a:p>
            <a:pPr algn="ctr">
              <a:lnSpc>
                <a:spcPct val="90000"/>
              </a:lnSpc>
            </a:pPr>
            <a:r>
              <a:rPr lang="en-US" altLang="zh-TW" sz="4800" b="1" spc="150" dirty="0">
                <a:ln w="11430"/>
                <a:solidFill>
                  <a:srgbClr val="FFFFFF"/>
                </a:solidFill>
                <a:ea typeface="華康儷中黑" panose="020B0509000000000000" pitchFamily="49" charset="-120"/>
              </a:rPr>
              <a:t>Free</a:t>
            </a:r>
            <a:endParaRPr lang="en-US" sz="4800" b="1" spc="150" dirty="0">
              <a:ln w="11430"/>
              <a:solidFill>
                <a:srgbClr val="FFFFFF"/>
              </a:solidFill>
              <a:ea typeface="華康儷中黑" panose="020B0509000000000000" pitchFamily="49" charset="-120"/>
            </a:endParaRPr>
          </a:p>
        </p:txBody>
      </p:sp>
    </p:spTree>
    <p:extLst>
      <p:ext uri="{BB962C8B-B14F-4D97-AF65-F5344CB8AC3E}">
        <p14:creationId xmlns:p14="http://schemas.microsoft.com/office/powerpoint/2010/main" xmlns="" val="1288791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3753892" y="-24"/>
            <a:ext cx="5390125" cy="6477045"/>
          </a:xfrm>
          <a:prstGeom prst="rect">
            <a:avLst/>
          </a:prstGeom>
          <a:noFill/>
          <a:ln w="9525">
            <a:noFill/>
            <a:miter lim="800000"/>
            <a:headEnd/>
            <a:tailEnd/>
          </a:ln>
          <a:effectLst/>
        </p:spPr>
      </p:pic>
      <p:sp>
        <p:nvSpPr>
          <p:cNvPr id="5" name="Rectangle 4"/>
          <p:cNvSpPr/>
          <p:nvPr/>
        </p:nvSpPr>
        <p:spPr>
          <a:xfrm>
            <a:off x="638444" y="1066800"/>
            <a:ext cx="2433358" cy="1615827"/>
          </a:xfrm>
          <a:prstGeom prst="rect">
            <a:avLst/>
          </a:prstGeom>
        </p:spPr>
        <p:txBody>
          <a:bodyPr wrap="none">
            <a:spAutoFit/>
          </a:bodyPr>
          <a:lstStyle/>
          <a:p>
            <a:pPr algn="ctr"/>
            <a:r>
              <a:rPr lang="zh-TW" altLang="en-US" sz="3800" dirty="0">
                <a:ln>
                  <a:solidFill>
                    <a:srgbClr val="7CC623"/>
                  </a:solidFill>
                </a:ln>
                <a:solidFill>
                  <a:srgbClr val="7CC623"/>
                </a:solidFill>
                <a:latin typeface="華康儷中黑" panose="020B0509000000000000" pitchFamily="49" charset="-120"/>
                <a:ea typeface="華康儷中黑" panose="020B0509000000000000" pitchFamily="49" charset="-120"/>
              </a:rPr>
              <a:t>等等</a:t>
            </a:r>
            <a:r>
              <a:rPr lang="en-US" altLang="zh-TW" sz="3800" dirty="0">
                <a:ln>
                  <a:solidFill>
                    <a:srgbClr val="7CC623"/>
                  </a:solidFill>
                </a:ln>
                <a:solidFill>
                  <a:srgbClr val="7CC623"/>
                </a:solidFill>
                <a:latin typeface="華康儷中黑" panose="020B0509000000000000" pitchFamily="49" charset="-120"/>
                <a:ea typeface="華康儷中黑" panose="020B0509000000000000" pitchFamily="49" charset="-120"/>
              </a:rPr>
              <a:t>!</a:t>
            </a:r>
          </a:p>
          <a:p>
            <a:pPr algn="ctr"/>
            <a:r>
              <a:rPr lang="zh-TW" altLang="en-US" dirty="0">
                <a:ln>
                  <a:solidFill>
                    <a:srgbClr val="7CC623"/>
                  </a:solidFill>
                </a:ln>
                <a:solidFill>
                  <a:srgbClr val="7CC623"/>
                </a:solidFill>
                <a:latin typeface="華康儷細黑" panose="020B0309000000000000" pitchFamily="49" charset="-120"/>
                <a:ea typeface="華康儷細黑" panose="020B0309000000000000" pitchFamily="49" charset="-120"/>
              </a:rPr>
              <a:t>還有更多</a:t>
            </a:r>
            <a:endParaRPr lang="en-US" sz="4400" dirty="0">
              <a:ln>
                <a:solidFill>
                  <a:srgbClr val="7CC623"/>
                </a:solidFill>
              </a:ln>
              <a:solidFill>
                <a:srgbClr val="7CC623"/>
              </a:solidFill>
              <a:latin typeface="華康儷細黑" panose="020B0309000000000000" pitchFamily="49" charset="-120"/>
              <a:ea typeface="華康儷細黑" panose="020B0309000000000000" pitchFamily="49" charset="-120"/>
            </a:endParaRPr>
          </a:p>
          <a:p>
            <a:pPr algn="ctr"/>
            <a:r>
              <a:rPr lang="en-US" sz="2500" dirty="0">
                <a:ln>
                  <a:solidFill>
                    <a:srgbClr val="7CC623"/>
                  </a:solidFill>
                </a:ln>
                <a:solidFill>
                  <a:srgbClr val="7CC623"/>
                </a:solidFill>
                <a:latin typeface="Segoe UI Light" pitchFamily="34" charset="0"/>
              </a:rPr>
              <a:t>WAIT! </a:t>
            </a:r>
          </a:p>
          <a:p>
            <a:pPr algn="ctr"/>
            <a:r>
              <a:rPr lang="en-US" dirty="0">
                <a:ln>
                  <a:solidFill>
                    <a:srgbClr val="7CC623"/>
                  </a:solidFill>
                </a:ln>
                <a:solidFill>
                  <a:srgbClr val="7CC623"/>
                </a:solidFill>
                <a:latin typeface="Segoe UI Light" pitchFamily="34" charset="0"/>
              </a:rPr>
              <a:t>THERE IS A LOT MORE!</a:t>
            </a:r>
            <a:endParaRPr lang="en-MY" dirty="0">
              <a:ln>
                <a:solidFill>
                  <a:srgbClr val="7CC623"/>
                </a:solidFill>
              </a:ln>
              <a:solidFill>
                <a:srgbClr val="7CC623"/>
              </a:solidFill>
              <a:latin typeface="Segoe UI Light" pitchFamily="34" charset="0"/>
            </a:endParaRPr>
          </a:p>
        </p:txBody>
      </p:sp>
      <p:sp>
        <p:nvSpPr>
          <p:cNvPr id="6" name="Rectangle 5"/>
          <p:cNvSpPr/>
          <p:nvPr/>
        </p:nvSpPr>
        <p:spPr>
          <a:xfrm>
            <a:off x="285720" y="2686071"/>
            <a:ext cx="3143272" cy="2308324"/>
          </a:xfrm>
          <a:prstGeom prst="rect">
            <a:avLst/>
          </a:prstGeom>
        </p:spPr>
        <p:txBody>
          <a:bodyPr wrap="square">
            <a:spAutoFit/>
          </a:bodyPr>
          <a:lstStyle/>
          <a:p>
            <a:pPr algn="ct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你知道</a:t>
            </a:r>
            <a:r>
              <a:rPr lang="en-US" altLang="zh-TW" dirty="0">
                <a:ln>
                  <a:solidFill>
                    <a:prstClr val="white"/>
                  </a:solidFill>
                </a:ln>
                <a:solidFill>
                  <a:prstClr val="white"/>
                </a:solidFill>
                <a:latin typeface="華康儷細黑" panose="020B0309000000000000" pitchFamily="49" charset="-120"/>
                <a:ea typeface="華康儷細黑" panose="020B0309000000000000" pitchFamily="49" charset="-120"/>
              </a:rPr>
              <a:t>HK$790</a:t>
            </a: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當中，是包括我們可運送到全球超過</a:t>
            </a:r>
            <a:r>
              <a:rPr lang="en-US" altLang="zh-TW" dirty="0">
                <a:ln>
                  <a:solidFill>
                    <a:prstClr val="white"/>
                  </a:solidFill>
                </a:ln>
                <a:solidFill>
                  <a:prstClr val="white"/>
                </a:solidFill>
                <a:latin typeface="華康儷細黑" panose="020B0309000000000000" pitchFamily="49" charset="-120"/>
                <a:ea typeface="華康儷細黑" panose="020B0309000000000000" pitchFamily="49" charset="-120"/>
              </a:rPr>
              <a:t>200</a:t>
            </a: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個國家的嗎？</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endParaRPr lang="en-US" dirty="0">
              <a:ln>
                <a:solidFill>
                  <a:prstClr val="white"/>
                </a:solidFill>
              </a:ln>
              <a:solidFill>
                <a:prstClr val="white"/>
              </a:solidFill>
              <a:latin typeface="Segoe UI Light" pitchFamily="34" charset="0"/>
            </a:endParaRPr>
          </a:p>
          <a:p>
            <a:pPr algn="ctr"/>
            <a:r>
              <a:rPr lang="en-US" dirty="0">
                <a:ln>
                  <a:solidFill>
                    <a:prstClr val="white"/>
                  </a:solidFill>
                </a:ln>
                <a:solidFill>
                  <a:prstClr val="white"/>
                </a:solidFill>
                <a:latin typeface="Segoe UI Light" pitchFamily="34" charset="0"/>
              </a:rPr>
              <a:t>Did you know that as part of your </a:t>
            </a:r>
            <a:r>
              <a:rPr lang="en-US" altLang="zh-TW" dirty="0">
                <a:ln>
                  <a:solidFill>
                    <a:prstClr val="white"/>
                  </a:solidFill>
                </a:ln>
                <a:solidFill>
                  <a:prstClr val="white"/>
                </a:solidFill>
                <a:latin typeface="Segoe UI Light" pitchFamily="34" charset="0"/>
              </a:rPr>
              <a:t>HK</a:t>
            </a:r>
            <a:r>
              <a:rPr lang="en-US" dirty="0">
                <a:ln>
                  <a:solidFill>
                    <a:prstClr val="white"/>
                  </a:solidFill>
                </a:ln>
                <a:solidFill>
                  <a:prstClr val="white"/>
                </a:solidFill>
                <a:latin typeface="Segoe UI Light" pitchFamily="34" charset="0"/>
              </a:rPr>
              <a:t>$79</a:t>
            </a:r>
            <a:r>
              <a:rPr lang="en-US" altLang="zh-TW" dirty="0">
                <a:ln>
                  <a:solidFill>
                    <a:prstClr val="white"/>
                  </a:solidFill>
                </a:ln>
                <a:solidFill>
                  <a:prstClr val="white"/>
                </a:solidFill>
                <a:latin typeface="Segoe UI Light" pitchFamily="34" charset="0"/>
              </a:rPr>
              <a:t>0</a:t>
            </a:r>
            <a:r>
              <a:rPr lang="en-US" dirty="0">
                <a:ln>
                  <a:solidFill>
                    <a:prstClr val="white"/>
                  </a:solidFill>
                </a:ln>
                <a:solidFill>
                  <a:prstClr val="white"/>
                </a:solidFill>
                <a:latin typeface="Segoe UI Light" pitchFamily="34" charset="0"/>
              </a:rPr>
              <a:t>, we will also ship to over 200 countries around the world?</a:t>
            </a:r>
          </a:p>
        </p:txBody>
      </p:sp>
    </p:spTree>
    <p:extLst>
      <p:ext uri="{BB962C8B-B14F-4D97-AF65-F5344CB8AC3E}">
        <p14:creationId xmlns:p14="http://schemas.microsoft.com/office/powerpoint/2010/main" xmlns="" val="1814984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610365" y="2438400"/>
            <a:ext cx="7580922" cy="1077218"/>
          </a:xfrm>
          <a:prstGeom prst="rect">
            <a:avLst/>
          </a:prstGeom>
        </p:spPr>
        <p:txBody>
          <a:bodyPr wrap="none">
            <a:spAutoFit/>
          </a:bodyPr>
          <a:lstStyle/>
          <a:p>
            <a:pPr algn="ctr"/>
            <a:r>
              <a:rPr lang="en-US" altLang="zh-TW" sz="3200" dirty="0">
                <a:ln>
                  <a:solidFill>
                    <a:srgbClr val="C00000"/>
                  </a:solidFill>
                </a:ln>
                <a:solidFill>
                  <a:srgbClr val="C00000"/>
                </a:solidFill>
                <a:latin typeface="華康儷細黑" panose="020B0309000000000000" pitchFamily="49" charset="-120"/>
                <a:ea typeface="華康儷細黑" panose="020B0309000000000000" pitchFamily="49" charset="-120"/>
              </a:rPr>
              <a:t>HK$790</a:t>
            </a:r>
            <a:r>
              <a:rPr lang="zh-TW" altLang="en-US" sz="3200" dirty="0">
                <a:ln>
                  <a:solidFill>
                    <a:srgbClr val="C00000"/>
                  </a:solidFill>
                </a:ln>
                <a:solidFill>
                  <a:srgbClr val="C00000"/>
                </a:solidFill>
                <a:latin typeface="華康儷細黑" panose="020B0309000000000000" pitchFamily="49" charset="-120"/>
                <a:ea typeface="華康儷細黑" panose="020B0309000000000000" pitchFamily="49" charset="-120"/>
              </a:rPr>
              <a:t>還可以有什麼</a:t>
            </a:r>
            <a:endParaRPr lang="en-US" sz="3200" dirty="0">
              <a:ln>
                <a:solidFill>
                  <a:srgbClr val="C00000"/>
                </a:solidFill>
              </a:ln>
              <a:solidFill>
                <a:srgbClr val="C00000"/>
              </a:solidFill>
              <a:latin typeface="華康儷細黑" panose="020B0309000000000000" pitchFamily="49" charset="-120"/>
              <a:ea typeface="華康儷細黑" panose="020B0309000000000000" pitchFamily="49" charset="-120"/>
            </a:endParaRPr>
          </a:p>
          <a:p>
            <a:pPr algn="ctr"/>
            <a:r>
              <a:rPr lang="en-US" sz="3200" dirty="0">
                <a:ln>
                  <a:solidFill>
                    <a:srgbClr val="C00000"/>
                  </a:solidFill>
                </a:ln>
                <a:solidFill>
                  <a:srgbClr val="C00000"/>
                </a:solidFill>
                <a:latin typeface="Segoe UI Light" pitchFamily="34" charset="0"/>
              </a:rPr>
              <a:t>Where else would get all of this for $</a:t>
            </a:r>
            <a:r>
              <a:rPr lang="en-US" altLang="zh-TW" sz="3200" dirty="0">
                <a:ln>
                  <a:solidFill>
                    <a:srgbClr val="C00000"/>
                  </a:solidFill>
                </a:ln>
                <a:solidFill>
                  <a:srgbClr val="C00000"/>
                </a:solidFill>
                <a:latin typeface="Segoe UI Light" pitchFamily="34" charset="0"/>
              </a:rPr>
              <a:t>HK790</a:t>
            </a:r>
            <a:endParaRPr lang="en-US" sz="3200" dirty="0">
              <a:ln>
                <a:solidFill>
                  <a:srgbClr val="C00000"/>
                </a:solidFill>
              </a:ln>
              <a:solidFill>
                <a:srgbClr val="C00000"/>
              </a:solidFill>
              <a:latin typeface="Segoe UI Light" pitchFamily="34" charset="0"/>
            </a:endParaRPr>
          </a:p>
        </p:txBody>
      </p:sp>
      <p:sp>
        <p:nvSpPr>
          <p:cNvPr id="5" name="Rectangle 4"/>
          <p:cNvSpPr/>
          <p:nvPr/>
        </p:nvSpPr>
        <p:spPr>
          <a:xfrm>
            <a:off x="3448790" y="3698563"/>
            <a:ext cx="2301913" cy="707886"/>
          </a:xfrm>
          <a:prstGeom prst="rect">
            <a:avLst/>
          </a:prstGeom>
        </p:spPr>
        <p:txBody>
          <a:bodyPr wrap="none">
            <a:spAutoFit/>
          </a:bodyPr>
          <a:lstStyle/>
          <a:p>
            <a:pPr algn="ctr"/>
            <a:r>
              <a:rPr lang="zh-TW" altLang="en-US" sz="20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你想知道更多嗎？</a:t>
            </a:r>
            <a:endParaRPr lang="en-US" sz="20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a:p>
            <a:pPr algn="ctr"/>
            <a:r>
              <a:rPr lang="en-US" sz="2000" dirty="0">
                <a:ln>
                  <a:solidFill>
                    <a:prstClr val="black">
                      <a:lumMod val="85000"/>
                      <a:lumOff val="15000"/>
                    </a:prstClr>
                  </a:solidFill>
                </a:ln>
                <a:solidFill>
                  <a:prstClr val="black">
                    <a:lumMod val="85000"/>
                    <a:lumOff val="15000"/>
                  </a:prstClr>
                </a:solidFill>
                <a:latin typeface="Segoe UI Light" pitchFamily="34" charset="0"/>
              </a:rPr>
              <a:t>Do you want more?</a:t>
            </a:r>
          </a:p>
        </p:txBody>
      </p:sp>
    </p:spTree>
    <p:extLst>
      <p:ext uri="{BB962C8B-B14F-4D97-AF65-F5344CB8AC3E}">
        <p14:creationId xmlns:p14="http://schemas.microsoft.com/office/powerpoint/2010/main" xmlns="" val="1448805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5000628" cy="6477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3" name="Content Placeholder 2"/>
          <p:cNvSpPr>
            <a:spLocks noGrp="1"/>
          </p:cNvSpPr>
          <p:nvPr>
            <p:ph idx="1"/>
          </p:nvPr>
        </p:nvSpPr>
        <p:spPr>
          <a:xfrm>
            <a:off x="304800" y="1600201"/>
            <a:ext cx="4495800" cy="4114800"/>
          </a:xfrm>
        </p:spPr>
        <p:txBody>
          <a:bodyPr>
            <a:normAutofit/>
          </a:bodyPr>
          <a:lstStyle/>
          <a:p>
            <a:r>
              <a:rPr lang="zh-TW" altLang="en-US" sz="2300" dirty="0" smtClean="0">
                <a:ln>
                  <a:solidFill>
                    <a:schemeClr val="bg1"/>
                  </a:solidFill>
                </a:ln>
                <a:solidFill>
                  <a:schemeClr val="bg1"/>
                </a:solidFill>
                <a:latin typeface="華康儷細黑" panose="020B0309000000000000" pitchFamily="49" charset="-120"/>
                <a:ea typeface="華康儷細黑" panose="020B0309000000000000" pitchFamily="49" charset="-120"/>
              </a:rPr>
              <a:t>還有</a:t>
            </a:r>
            <a:r>
              <a:rPr lang="zh-TW" altLang="en-US" sz="2400" b="1" dirty="0" smtClean="0">
                <a:ln>
                  <a:solidFill>
                    <a:prstClr val="white"/>
                  </a:solidFill>
                </a:ln>
                <a:solidFill>
                  <a:prstClr val="white"/>
                </a:solidFill>
                <a:latin typeface="華康儷細黑" panose="020B0309000000000000" pitchFamily="49" charset="-120"/>
                <a:ea typeface="華康儷細黑" panose="020B0309000000000000" pitchFamily="49" charset="-120"/>
              </a:rPr>
              <a:t>甚</a:t>
            </a:r>
            <a:r>
              <a:rPr lang="zh-TW" altLang="en-US" sz="2300" dirty="0" smtClean="0">
                <a:ln>
                  <a:solidFill>
                    <a:schemeClr val="bg1"/>
                  </a:solidFill>
                </a:ln>
                <a:solidFill>
                  <a:schemeClr val="bg1"/>
                </a:solidFill>
                <a:latin typeface="華康儷細黑" panose="020B0309000000000000" pitchFamily="49" charset="-120"/>
                <a:ea typeface="華康儷細黑" panose="020B0309000000000000" pitchFamily="49" charset="-120"/>
              </a:rPr>
              <a:t>麼比讓你挑選網站</a:t>
            </a:r>
            <a:r>
              <a:rPr lang="zh-TW" altLang="en-US" sz="2300" dirty="0">
                <a:ln>
                  <a:solidFill>
                    <a:schemeClr val="bg1"/>
                  </a:solidFill>
                </a:ln>
                <a:solidFill>
                  <a:schemeClr val="bg1"/>
                </a:solidFill>
                <a:latin typeface="華康儷細黑" panose="020B0309000000000000" pitchFamily="49" charset="-120"/>
                <a:ea typeface="華康儷細黑" panose="020B0309000000000000" pitchFamily="49" charset="-120"/>
              </a:rPr>
              <a:t>的設計</a:t>
            </a:r>
            <a:r>
              <a:rPr lang="zh-TW" altLang="en-US" sz="2300" dirty="0" smtClean="0">
                <a:ln>
                  <a:solidFill>
                    <a:schemeClr val="bg1"/>
                  </a:solidFill>
                </a:ln>
                <a:solidFill>
                  <a:schemeClr val="bg1"/>
                </a:solidFill>
                <a:latin typeface="華康儷細黑" panose="020B0309000000000000" pitchFamily="49" charset="-120"/>
                <a:ea typeface="華康儷細黑" panose="020B0309000000000000" pitchFamily="49" charset="-120"/>
              </a:rPr>
              <a:t>更有力？</a:t>
            </a:r>
            <a:endParaRPr lang="en-US" altLang="zh-TW" sz="2300" dirty="0" smtClean="0">
              <a:ln>
                <a:solidFill>
                  <a:schemeClr val="bg1"/>
                </a:solidFill>
              </a:ln>
              <a:solidFill>
                <a:schemeClr val="bg1"/>
              </a:solidFill>
              <a:latin typeface="華康儷細黑" panose="020B0309000000000000" pitchFamily="49" charset="-120"/>
              <a:ea typeface="華康儷細黑" panose="020B0309000000000000" pitchFamily="49" charset="-120"/>
            </a:endParaRPr>
          </a:p>
          <a:p>
            <a:r>
              <a:rPr lang="zh-TW" altLang="en-US" sz="2300" dirty="0">
                <a:ln>
                  <a:solidFill>
                    <a:schemeClr val="bg1"/>
                  </a:solidFill>
                </a:ln>
                <a:solidFill>
                  <a:schemeClr val="bg1"/>
                </a:solidFill>
                <a:latin typeface="華康儷細黑" panose="020B0309000000000000" pitchFamily="49" charset="-120"/>
                <a:ea typeface="華康儷細黑" panose="020B0309000000000000" pitchFamily="49" charset="-120"/>
              </a:rPr>
              <a:t>選擇你要展示</a:t>
            </a:r>
            <a:r>
              <a:rPr lang="zh-TW" altLang="en-US" sz="2300" dirty="0" smtClean="0">
                <a:ln>
                  <a:solidFill>
                    <a:schemeClr val="bg1"/>
                  </a:solidFill>
                </a:ln>
                <a:solidFill>
                  <a:schemeClr val="bg1"/>
                </a:solidFill>
                <a:latin typeface="華康儷細黑" panose="020B0309000000000000" pitchFamily="49" charset="-120"/>
                <a:ea typeface="華康儷細黑" panose="020B0309000000000000" pitchFamily="49" charset="-120"/>
              </a:rPr>
              <a:t>的獨家品牌或特定產品</a:t>
            </a:r>
            <a:endParaRPr lang="en-US" sz="2300" dirty="0">
              <a:ln>
                <a:solidFill>
                  <a:schemeClr val="bg1"/>
                </a:solidFill>
              </a:ln>
              <a:solidFill>
                <a:schemeClr val="bg1"/>
              </a:solidFill>
              <a:latin typeface="華康儷細黑" panose="020B0309000000000000" pitchFamily="49" charset="-120"/>
              <a:ea typeface="華康儷細黑" panose="020B0309000000000000" pitchFamily="49" charset="-120"/>
            </a:endParaRPr>
          </a:p>
          <a:p>
            <a:r>
              <a:rPr lang="zh-TW" altLang="en-US" sz="2300" dirty="0" smtClean="0">
                <a:ln>
                  <a:solidFill>
                    <a:schemeClr val="bg1"/>
                  </a:solidFill>
                </a:ln>
                <a:solidFill>
                  <a:schemeClr val="bg1"/>
                </a:solidFill>
                <a:latin typeface="華康儷細黑" panose="020B0309000000000000" pitchFamily="49" charset="-120"/>
                <a:ea typeface="華康儷細黑" panose="020B0309000000000000" pitchFamily="49" charset="-120"/>
              </a:rPr>
              <a:t>由你自</a:t>
            </a:r>
            <a:r>
              <a:rPr lang="zh-TW" altLang="en-US" sz="2300" dirty="0">
                <a:ln>
                  <a:solidFill>
                    <a:schemeClr val="bg1"/>
                  </a:solidFill>
                </a:ln>
                <a:solidFill>
                  <a:schemeClr val="bg1"/>
                </a:solidFill>
                <a:latin typeface="華康儷細黑" panose="020B0309000000000000" pitchFamily="49" charset="-120"/>
                <a:ea typeface="華康儷細黑" panose="020B0309000000000000" pitchFamily="49" charset="-120"/>
              </a:rPr>
              <a:t>訂</a:t>
            </a:r>
            <a:endParaRPr lang="en-US" sz="2300" dirty="0">
              <a:ln>
                <a:solidFill>
                  <a:schemeClr val="bg1"/>
                </a:solidFill>
              </a:ln>
              <a:solidFill>
                <a:schemeClr val="bg1"/>
              </a:solidFill>
              <a:latin typeface="華康儷細黑" panose="020B0309000000000000" pitchFamily="49" charset="-120"/>
              <a:ea typeface="華康儷細黑" panose="020B0309000000000000" pitchFamily="49" charset="-120"/>
            </a:endParaRPr>
          </a:p>
          <a:p>
            <a:endParaRPr lang="en-US" sz="2300" dirty="0" smtClean="0">
              <a:ln>
                <a:solidFill>
                  <a:schemeClr val="bg1"/>
                </a:solidFill>
              </a:ln>
              <a:solidFill>
                <a:schemeClr val="bg1"/>
              </a:solidFill>
              <a:latin typeface="Segoe UI Light" pitchFamily="34" charset="0"/>
            </a:endParaRPr>
          </a:p>
          <a:p>
            <a:r>
              <a:rPr lang="en-US" sz="2300" dirty="0" smtClean="0">
                <a:ln>
                  <a:solidFill>
                    <a:schemeClr val="bg1"/>
                  </a:solidFill>
                </a:ln>
                <a:solidFill>
                  <a:schemeClr val="bg1"/>
                </a:solidFill>
                <a:latin typeface="Segoe UI Light" pitchFamily="34" charset="0"/>
              </a:rPr>
              <a:t>Wouldn’t it be powerful to create the site you want to use?</a:t>
            </a:r>
          </a:p>
          <a:p>
            <a:r>
              <a:rPr lang="en-US" sz="2300" dirty="0" smtClean="0">
                <a:ln>
                  <a:solidFill>
                    <a:schemeClr val="bg1"/>
                  </a:solidFill>
                </a:ln>
                <a:solidFill>
                  <a:schemeClr val="bg1"/>
                </a:solidFill>
                <a:latin typeface="Segoe UI Light" pitchFamily="34" charset="0"/>
              </a:rPr>
              <a:t>Brand or product specific</a:t>
            </a:r>
          </a:p>
          <a:p>
            <a:r>
              <a:rPr lang="en-US" sz="2300" dirty="0" smtClean="0">
                <a:ln>
                  <a:solidFill>
                    <a:schemeClr val="bg1"/>
                  </a:solidFill>
                </a:ln>
                <a:solidFill>
                  <a:schemeClr val="bg1"/>
                </a:solidFill>
                <a:latin typeface="Segoe UI Light" pitchFamily="34" charset="0"/>
              </a:rPr>
              <a:t>Customized</a:t>
            </a:r>
            <a:endParaRPr lang="en-US" sz="2300" dirty="0">
              <a:ln>
                <a:solidFill>
                  <a:schemeClr val="bg1"/>
                </a:solidFill>
              </a:ln>
              <a:solidFill>
                <a:schemeClr val="bg1"/>
              </a:solidFill>
              <a:latin typeface="Segoe UI Light" pitchFamily="34" charset="0"/>
            </a:endParaRPr>
          </a:p>
        </p:txBody>
      </p:sp>
      <p:sp>
        <p:nvSpPr>
          <p:cNvPr id="5" name="Title 1"/>
          <p:cNvSpPr>
            <a:spLocks noGrp="1"/>
          </p:cNvSpPr>
          <p:nvPr>
            <p:ph type="title"/>
          </p:nvPr>
        </p:nvSpPr>
        <p:spPr>
          <a:xfrm>
            <a:off x="4876832" y="465125"/>
            <a:ext cx="4267200" cy="868363"/>
          </a:xfrm>
        </p:spPr>
        <p:txBody>
          <a:bodyPr>
            <a:noAutofit/>
          </a:bodyPr>
          <a:lstStyle/>
          <a:p>
            <a:r>
              <a:rPr lang="zh-TW" altLang="en-US" sz="2800" dirty="0" smtClean="0">
                <a:ln>
                  <a:solidFill>
                    <a:schemeClr val="tx1">
                      <a:lumMod val="85000"/>
                      <a:lumOff val="15000"/>
                    </a:schemeClr>
                  </a:solidFill>
                </a:ln>
                <a:solidFill>
                  <a:schemeClr val="tx1">
                    <a:lumMod val="85000"/>
                    <a:lumOff val="15000"/>
                  </a:schemeClr>
                </a:solidFill>
                <a:latin typeface="華康儷細黑" panose="020B0309000000000000" pitchFamily="49" charset="-120"/>
                <a:ea typeface="華康儷細黑" panose="020B0309000000000000" pitchFamily="49" charset="-120"/>
              </a:rPr>
              <a:t>自訂迷</a:t>
            </a:r>
            <a:r>
              <a:rPr lang="zh-TW" altLang="en-US" sz="2800" dirty="0">
                <a:ln>
                  <a:solidFill>
                    <a:schemeClr val="tx1">
                      <a:lumMod val="85000"/>
                      <a:lumOff val="15000"/>
                    </a:schemeClr>
                  </a:solidFill>
                </a:ln>
                <a:solidFill>
                  <a:schemeClr val="tx1">
                    <a:lumMod val="85000"/>
                    <a:lumOff val="15000"/>
                  </a:schemeClr>
                </a:solidFill>
                <a:latin typeface="華康儷細黑" panose="020B0309000000000000" pitchFamily="49" charset="-120"/>
                <a:ea typeface="華康儷細黑" panose="020B0309000000000000" pitchFamily="49" charset="-120"/>
              </a:rPr>
              <a:t>你網站</a:t>
            </a:r>
            <a:r>
              <a:rPr lang="en-US" sz="2800" dirty="0" smtClean="0">
                <a:ln>
                  <a:solidFill>
                    <a:schemeClr val="tx1">
                      <a:lumMod val="85000"/>
                      <a:lumOff val="15000"/>
                    </a:schemeClr>
                  </a:solidFill>
                </a:ln>
                <a:solidFill>
                  <a:schemeClr val="tx1">
                    <a:lumMod val="85000"/>
                    <a:lumOff val="15000"/>
                  </a:schemeClr>
                </a:solidFill>
                <a:latin typeface="Segoe UI Light" pitchFamily="34" charset="0"/>
              </a:rPr>
              <a:t/>
            </a:r>
            <a:br>
              <a:rPr lang="en-US" sz="2800" dirty="0" smtClean="0">
                <a:ln>
                  <a:solidFill>
                    <a:schemeClr val="tx1">
                      <a:lumMod val="85000"/>
                      <a:lumOff val="15000"/>
                    </a:schemeClr>
                  </a:solidFill>
                </a:ln>
                <a:solidFill>
                  <a:schemeClr val="tx1">
                    <a:lumMod val="85000"/>
                    <a:lumOff val="15000"/>
                  </a:schemeClr>
                </a:solidFill>
                <a:latin typeface="Segoe UI Light" pitchFamily="34" charset="0"/>
              </a:rPr>
            </a:br>
            <a:r>
              <a:rPr lang="en-US" sz="2800" dirty="0" smtClean="0">
                <a:ln>
                  <a:solidFill>
                    <a:schemeClr val="tx1">
                      <a:lumMod val="85000"/>
                      <a:lumOff val="15000"/>
                    </a:schemeClr>
                  </a:solidFill>
                </a:ln>
                <a:solidFill>
                  <a:schemeClr val="tx1">
                    <a:lumMod val="85000"/>
                    <a:lumOff val="15000"/>
                  </a:schemeClr>
                </a:solidFill>
                <a:latin typeface="Segoe UI Light" pitchFamily="34" charset="0"/>
              </a:rPr>
              <a:t>Custom Mini-Websites</a:t>
            </a:r>
            <a:endParaRPr lang="en-US" sz="2800" dirty="0">
              <a:ln>
                <a:solidFill>
                  <a:schemeClr val="tx1">
                    <a:lumMod val="85000"/>
                    <a:lumOff val="15000"/>
                  </a:schemeClr>
                </a:solidFill>
              </a:ln>
              <a:solidFill>
                <a:schemeClr val="tx1">
                  <a:lumMod val="85000"/>
                  <a:lumOff val="15000"/>
                </a:schemeClr>
              </a:solidFill>
              <a:latin typeface="Segoe UI Light" pitchFamily="34" charset="0"/>
            </a:endParaRPr>
          </a:p>
        </p:txBody>
      </p:sp>
      <p:sp>
        <p:nvSpPr>
          <p:cNvPr id="4" name="Title 1"/>
          <p:cNvSpPr txBox="1">
            <a:spLocks/>
          </p:cNvSpPr>
          <p:nvPr/>
        </p:nvSpPr>
        <p:spPr>
          <a:xfrm>
            <a:off x="609600" y="381000"/>
            <a:ext cx="3581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zh-TW" altLang="en-US" b="1" dirty="0" smtClean="0">
                <a:ln>
                  <a:solidFill>
                    <a:prstClr val="white"/>
                  </a:solidFill>
                </a:ln>
                <a:solidFill>
                  <a:prstClr val="white"/>
                </a:solidFill>
                <a:effectLst/>
                <a:latin typeface="華康儷細黑" panose="020B0309000000000000" pitchFamily="49" charset="-120"/>
                <a:ea typeface="華康儷細黑" panose="020B0309000000000000" pitchFamily="49" charset="-120"/>
              </a:rPr>
              <a:t>為甚麼 </a:t>
            </a:r>
            <a:r>
              <a:rPr lang="en-US" b="1" dirty="0" smtClean="0">
                <a:ln>
                  <a:solidFill>
                    <a:prstClr val="white"/>
                  </a:solidFill>
                </a:ln>
                <a:solidFill>
                  <a:prstClr val="white"/>
                </a:solidFill>
                <a:effectLst/>
                <a:latin typeface="Segoe UI Light" pitchFamily="34" charset="0"/>
              </a:rPr>
              <a:t>Why?</a:t>
            </a:r>
            <a:endParaRPr lang="en-US" b="1" dirty="0">
              <a:ln>
                <a:solidFill>
                  <a:prstClr val="white"/>
                </a:solidFill>
              </a:ln>
              <a:solidFill>
                <a:prstClr val="white"/>
              </a:solidFill>
              <a:effectLst/>
              <a:latin typeface="Segoe UI Light" pitchFamily="34" charset="0"/>
            </a:endParaRPr>
          </a:p>
        </p:txBody>
      </p:sp>
      <p:pic>
        <p:nvPicPr>
          <p:cNvPr id="6" name="Picture 5" descr="cid:BB230D7F-0707-4EDB-941E-172058294119"/>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5000628" y="1904989"/>
            <a:ext cx="4143372" cy="4572032"/>
          </a:xfrm>
          <a:prstGeom prst="rect">
            <a:avLst/>
          </a:prstGeom>
          <a:noFill/>
          <a:ln>
            <a:noFill/>
          </a:ln>
        </p:spPr>
      </p:pic>
    </p:spTree>
    <p:extLst>
      <p:ext uri="{BB962C8B-B14F-4D97-AF65-F5344CB8AC3E}">
        <p14:creationId xmlns:p14="http://schemas.microsoft.com/office/powerpoint/2010/main" xmlns="" val="100533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000628" cy="6477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Content Placeholder 2"/>
          <p:cNvSpPr>
            <a:spLocks noGrp="1"/>
          </p:cNvSpPr>
          <p:nvPr>
            <p:ph idx="1"/>
          </p:nvPr>
        </p:nvSpPr>
        <p:spPr>
          <a:xfrm>
            <a:off x="214282" y="1600201"/>
            <a:ext cx="4495800" cy="4114800"/>
          </a:xfrm>
        </p:spPr>
        <p:txBody>
          <a:bodyPr>
            <a:noAutofit/>
          </a:bodyPr>
          <a:lstStyle/>
          <a:p>
            <a:r>
              <a:rPr lang="zh-TW" altLang="en-US" sz="2200" dirty="0">
                <a:ln>
                  <a:solidFill>
                    <a:schemeClr val="bg1"/>
                  </a:solidFill>
                </a:ln>
                <a:solidFill>
                  <a:schemeClr val="bg1"/>
                </a:solidFill>
                <a:latin typeface="華康儷細黑" panose="020B0309000000000000" pitchFamily="49" charset="-120"/>
                <a:ea typeface="華康儷細黑" panose="020B0309000000000000" pitchFamily="49" charset="-120"/>
              </a:rPr>
              <a:t>特定的產品話題</a:t>
            </a:r>
            <a:endParaRPr lang="en-US" sz="2200" dirty="0">
              <a:ln>
                <a:solidFill>
                  <a:schemeClr val="bg1"/>
                </a:solidFill>
              </a:ln>
              <a:solidFill>
                <a:schemeClr val="bg1"/>
              </a:solidFill>
              <a:latin typeface="華康儷細黑" panose="020B0309000000000000" pitchFamily="49" charset="-120"/>
              <a:ea typeface="華康儷細黑" panose="020B0309000000000000" pitchFamily="49" charset="-120"/>
            </a:endParaRPr>
          </a:p>
          <a:p>
            <a:r>
              <a:rPr lang="zh-TW" altLang="en-US" sz="2200" dirty="0" smtClean="0">
                <a:ln>
                  <a:solidFill>
                    <a:schemeClr val="bg1"/>
                  </a:solidFill>
                </a:ln>
                <a:solidFill>
                  <a:schemeClr val="bg1"/>
                </a:solidFill>
                <a:latin typeface="華康儷細黑" panose="020B0309000000000000" pitchFamily="49" charset="-120"/>
                <a:ea typeface="華康儷細黑" panose="020B0309000000000000" pitchFamily="49" charset="-120"/>
              </a:rPr>
              <a:t>如</a:t>
            </a:r>
            <a:r>
              <a:rPr lang="en-US" altLang="zh-TW" sz="2200" dirty="0" smtClean="0">
                <a:ln>
                  <a:solidFill>
                    <a:schemeClr val="bg1"/>
                  </a:solidFill>
                </a:ln>
                <a:solidFill>
                  <a:schemeClr val="bg1"/>
                </a:solidFill>
                <a:latin typeface="Segoe UI Light" pitchFamily="34" charset="0"/>
              </a:rPr>
              <a:t>m</a:t>
            </a:r>
            <a:r>
              <a:rPr lang="en-US" sz="2200" dirty="0" smtClean="0">
                <a:ln>
                  <a:solidFill>
                    <a:schemeClr val="bg1"/>
                  </a:solidFill>
                </a:ln>
                <a:solidFill>
                  <a:schemeClr val="bg1"/>
                </a:solidFill>
                <a:latin typeface="Segoe UI Light" pitchFamily="34" charset="0"/>
              </a:rPr>
              <a:t>otives.com</a:t>
            </a:r>
            <a:r>
              <a:rPr lang="en-US" altLang="zh-TW" sz="2200" dirty="0" smtClean="0">
                <a:ln>
                  <a:solidFill>
                    <a:schemeClr val="bg1"/>
                  </a:solidFill>
                </a:ln>
                <a:solidFill>
                  <a:schemeClr val="bg1"/>
                </a:solidFill>
                <a:latin typeface="Segoe UI Light" pitchFamily="34" charset="0"/>
              </a:rPr>
              <a:t>.hk </a:t>
            </a:r>
            <a:r>
              <a:rPr lang="zh-TW" altLang="en-US" sz="2200" dirty="0">
                <a:ln>
                  <a:solidFill>
                    <a:schemeClr val="bg1"/>
                  </a:solidFill>
                </a:ln>
                <a:solidFill>
                  <a:schemeClr val="bg1"/>
                </a:solidFill>
                <a:latin typeface="華康儷細黑" panose="020B0309000000000000" pitchFamily="49" charset="-120"/>
                <a:ea typeface="華康儷細黑" panose="020B0309000000000000" pitchFamily="49" charset="-120"/>
              </a:rPr>
              <a:t>般強勁</a:t>
            </a:r>
            <a:endParaRPr lang="en-US" sz="2200" dirty="0">
              <a:ln>
                <a:solidFill>
                  <a:schemeClr val="bg1"/>
                </a:solidFill>
              </a:ln>
              <a:solidFill>
                <a:schemeClr val="bg1"/>
              </a:solidFill>
              <a:latin typeface="華康儷細黑" panose="020B0309000000000000" pitchFamily="49" charset="-120"/>
              <a:ea typeface="華康儷細黑" panose="020B0309000000000000" pitchFamily="49" charset="-120"/>
            </a:endParaRPr>
          </a:p>
          <a:p>
            <a:r>
              <a:rPr lang="zh-TW" altLang="en-US" sz="2200" dirty="0">
                <a:ln>
                  <a:solidFill>
                    <a:schemeClr val="bg1"/>
                  </a:solidFill>
                </a:ln>
                <a:solidFill>
                  <a:schemeClr val="bg1"/>
                </a:solidFill>
                <a:latin typeface="華康儷細黑" panose="020B0309000000000000" pitchFamily="49" charset="-120"/>
                <a:ea typeface="華康儷細黑" panose="020B0309000000000000" pitchFamily="49" charset="-120"/>
              </a:rPr>
              <a:t>介</a:t>
            </a:r>
            <a:r>
              <a:rPr lang="zh-TW" altLang="en-US" sz="2200" dirty="0" smtClean="0">
                <a:ln>
                  <a:solidFill>
                    <a:schemeClr val="bg1"/>
                  </a:solidFill>
                </a:ln>
                <a:solidFill>
                  <a:schemeClr val="bg1"/>
                </a:solidFill>
                <a:latin typeface="華康儷細黑" panose="020B0309000000000000" pitchFamily="49" charset="-120"/>
                <a:ea typeface="華康儷細黑" panose="020B0309000000000000" pitchFamily="49" charset="-120"/>
              </a:rPr>
              <a:t>紹其中的產品，</a:t>
            </a:r>
            <a:r>
              <a:rPr lang="zh-TW" altLang="en-US" sz="2200" dirty="0">
                <a:ln>
                  <a:solidFill>
                    <a:schemeClr val="bg1"/>
                  </a:solidFill>
                </a:ln>
                <a:solidFill>
                  <a:schemeClr val="bg1"/>
                </a:solidFill>
                <a:latin typeface="華康儷細黑" panose="020B0309000000000000" pitchFamily="49" charset="-120"/>
                <a:ea typeface="華康儷細黑" panose="020B0309000000000000" pitchFamily="49" charset="-120"/>
              </a:rPr>
              <a:t>然</a:t>
            </a:r>
            <a:r>
              <a:rPr lang="zh-TW" altLang="en-US" sz="2200" dirty="0" smtClean="0">
                <a:ln>
                  <a:solidFill>
                    <a:schemeClr val="bg1"/>
                  </a:solidFill>
                </a:ln>
                <a:solidFill>
                  <a:schemeClr val="bg1"/>
                </a:solidFill>
                <a:latin typeface="華康儷細黑" panose="020B0309000000000000" pitchFamily="49" charset="-120"/>
                <a:ea typeface="華康儷細黑" panose="020B0309000000000000" pitchFamily="49" charset="-120"/>
              </a:rPr>
              <a:t>後打開話題的</a:t>
            </a:r>
            <a:r>
              <a:rPr lang="zh-TW" altLang="en-US" sz="2200" dirty="0">
                <a:ln>
                  <a:solidFill>
                    <a:schemeClr val="bg1"/>
                  </a:solidFill>
                </a:ln>
                <a:solidFill>
                  <a:schemeClr val="bg1"/>
                </a:solidFill>
                <a:latin typeface="華康儷細黑" panose="020B0309000000000000" pitchFamily="49" charset="-120"/>
                <a:ea typeface="華康儷細黑" panose="020B0309000000000000" pitchFamily="49" charset="-120"/>
              </a:rPr>
              <a:t>關係日趨密</a:t>
            </a:r>
            <a:r>
              <a:rPr lang="zh-TW" altLang="en-US" sz="2200" dirty="0" smtClean="0">
                <a:ln>
                  <a:solidFill>
                    <a:schemeClr val="bg1"/>
                  </a:solidFill>
                </a:ln>
                <a:solidFill>
                  <a:schemeClr val="bg1"/>
                </a:solidFill>
                <a:latin typeface="華康儷細黑" panose="020B0309000000000000" pitchFamily="49" charset="-120"/>
                <a:ea typeface="華康儷細黑" panose="020B0309000000000000" pitchFamily="49" charset="-120"/>
              </a:rPr>
              <a:t>切</a:t>
            </a:r>
            <a:endParaRPr lang="en-US" sz="2200" dirty="0">
              <a:ln>
                <a:solidFill>
                  <a:schemeClr val="bg1"/>
                </a:solidFill>
              </a:ln>
              <a:solidFill>
                <a:schemeClr val="bg1"/>
              </a:solidFill>
              <a:latin typeface="華康儷細黑" panose="020B0309000000000000" pitchFamily="49" charset="-120"/>
              <a:ea typeface="華康儷細黑" panose="020B0309000000000000" pitchFamily="49" charset="-120"/>
            </a:endParaRPr>
          </a:p>
          <a:p>
            <a:endParaRPr lang="en-US" sz="2200" dirty="0" smtClean="0">
              <a:ln>
                <a:solidFill>
                  <a:schemeClr val="bg1"/>
                </a:solidFill>
              </a:ln>
              <a:solidFill>
                <a:schemeClr val="bg1"/>
              </a:solidFill>
              <a:latin typeface="Segoe UI Light" pitchFamily="34" charset="0"/>
            </a:endParaRPr>
          </a:p>
          <a:p>
            <a:r>
              <a:rPr lang="en-US" sz="2000" dirty="0" smtClean="0">
                <a:ln>
                  <a:solidFill>
                    <a:schemeClr val="bg1"/>
                  </a:solidFill>
                </a:ln>
                <a:solidFill>
                  <a:schemeClr val="bg1"/>
                </a:solidFill>
                <a:latin typeface="Segoe UI Light" pitchFamily="34" charset="0"/>
              </a:rPr>
              <a:t>Product specific conversations</a:t>
            </a:r>
          </a:p>
          <a:p>
            <a:r>
              <a:rPr lang="en-US" sz="2000" dirty="0" smtClean="0">
                <a:ln>
                  <a:solidFill>
                    <a:schemeClr val="bg1"/>
                  </a:solidFill>
                </a:ln>
                <a:solidFill>
                  <a:schemeClr val="bg1"/>
                </a:solidFill>
                <a:latin typeface="Segoe UI Light" pitchFamily="34" charset="0"/>
              </a:rPr>
              <a:t>Power of sites like motives.com.hk</a:t>
            </a:r>
          </a:p>
          <a:p>
            <a:r>
              <a:rPr lang="en-US" sz="2000" dirty="0" smtClean="0">
                <a:ln>
                  <a:solidFill>
                    <a:schemeClr val="bg1"/>
                  </a:solidFill>
                </a:ln>
                <a:solidFill>
                  <a:schemeClr val="bg1"/>
                </a:solidFill>
                <a:latin typeface="Segoe UI Light" pitchFamily="34" charset="0"/>
              </a:rPr>
              <a:t>Introduce </a:t>
            </a:r>
            <a:r>
              <a:rPr lang="en-US" sz="2000" dirty="0">
                <a:ln>
                  <a:solidFill>
                    <a:schemeClr val="bg1"/>
                  </a:solidFill>
                </a:ln>
                <a:solidFill>
                  <a:schemeClr val="bg1"/>
                </a:solidFill>
                <a:latin typeface="Segoe UI Light" pitchFamily="34" charset="0"/>
              </a:rPr>
              <a:t>to a subset of products and then expand the conversation as the relationship grows</a:t>
            </a:r>
          </a:p>
        </p:txBody>
      </p:sp>
      <p:sp>
        <p:nvSpPr>
          <p:cNvPr id="6" name="Title 1"/>
          <p:cNvSpPr>
            <a:spLocks noGrp="1"/>
          </p:cNvSpPr>
          <p:nvPr>
            <p:ph type="title"/>
          </p:nvPr>
        </p:nvSpPr>
        <p:spPr>
          <a:xfrm>
            <a:off x="4876832" y="465125"/>
            <a:ext cx="4267200" cy="868363"/>
          </a:xfrm>
        </p:spPr>
        <p:txBody>
          <a:bodyPr>
            <a:noAutofit/>
          </a:bodyPr>
          <a:lstStyle/>
          <a:p>
            <a:r>
              <a:rPr lang="zh-TW" altLang="en-US" sz="2800" dirty="0">
                <a:ln>
                  <a:solidFill>
                    <a:schemeClr val="tx1">
                      <a:lumMod val="85000"/>
                      <a:lumOff val="15000"/>
                    </a:schemeClr>
                  </a:solidFill>
                </a:ln>
                <a:solidFill>
                  <a:schemeClr val="tx1">
                    <a:lumMod val="85000"/>
                    <a:lumOff val="15000"/>
                  </a:schemeClr>
                </a:solidFill>
                <a:latin typeface="華康儷細黑" panose="020B0309000000000000" pitchFamily="49" charset="-120"/>
                <a:ea typeface="華康儷細黑" panose="020B0309000000000000" pitchFamily="49" charset="-120"/>
              </a:rPr>
              <a:t>自訂迷你網站</a:t>
            </a:r>
            <a:r>
              <a:rPr lang="en-US" sz="2800" dirty="0" smtClean="0">
                <a:ln>
                  <a:solidFill>
                    <a:schemeClr val="tx1">
                      <a:lumMod val="85000"/>
                      <a:lumOff val="15000"/>
                    </a:schemeClr>
                  </a:solidFill>
                </a:ln>
                <a:solidFill>
                  <a:schemeClr val="tx1">
                    <a:lumMod val="85000"/>
                    <a:lumOff val="15000"/>
                  </a:schemeClr>
                </a:solidFill>
                <a:latin typeface="Segoe UI Light" pitchFamily="34" charset="0"/>
              </a:rPr>
              <a:t/>
            </a:r>
            <a:br>
              <a:rPr lang="en-US" sz="2800" dirty="0" smtClean="0">
                <a:ln>
                  <a:solidFill>
                    <a:schemeClr val="tx1">
                      <a:lumMod val="85000"/>
                      <a:lumOff val="15000"/>
                    </a:schemeClr>
                  </a:solidFill>
                </a:ln>
                <a:solidFill>
                  <a:schemeClr val="tx1">
                    <a:lumMod val="85000"/>
                    <a:lumOff val="15000"/>
                  </a:schemeClr>
                </a:solidFill>
                <a:latin typeface="Segoe UI Light" pitchFamily="34" charset="0"/>
              </a:rPr>
            </a:br>
            <a:r>
              <a:rPr lang="en-US" sz="2800" dirty="0" smtClean="0">
                <a:ln>
                  <a:solidFill>
                    <a:schemeClr val="tx1">
                      <a:lumMod val="85000"/>
                      <a:lumOff val="15000"/>
                    </a:schemeClr>
                  </a:solidFill>
                </a:ln>
                <a:solidFill>
                  <a:schemeClr val="tx1">
                    <a:lumMod val="85000"/>
                    <a:lumOff val="15000"/>
                  </a:schemeClr>
                </a:solidFill>
                <a:latin typeface="Segoe UI Light" pitchFamily="34" charset="0"/>
              </a:rPr>
              <a:t>Custom </a:t>
            </a:r>
            <a:r>
              <a:rPr lang="en-US" sz="2800" dirty="0">
                <a:ln>
                  <a:solidFill>
                    <a:schemeClr val="tx1">
                      <a:lumMod val="85000"/>
                      <a:lumOff val="15000"/>
                    </a:schemeClr>
                  </a:solidFill>
                </a:ln>
                <a:solidFill>
                  <a:schemeClr val="tx1">
                    <a:lumMod val="85000"/>
                    <a:lumOff val="15000"/>
                  </a:schemeClr>
                </a:solidFill>
                <a:latin typeface="Segoe UI Light" pitchFamily="34" charset="0"/>
              </a:rPr>
              <a:t>Mini-Websites</a:t>
            </a:r>
          </a:p>
        </p:txBody>
      </p:sp>
      <p:sp>
        <p:nvSpPr>
          <p:cNvPr id="7" name="Title 1"/>
          <p:cNvSpPr txBox="1">
            <a:spLocks/>
          </p:cNvSpPr>
          <p:nvPr/>
        </p:nvSpPr>
        <p:spPr>
          <a:xfrm>
            <a:off x="609600" y="381000"/>
            <a:ext cx="3581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zh-TW" altLang="en-US" b="1" dirty="0" smtClean="0">
                <a:ln>
                  <a:solidFill>
                    <a:prstClr val="white"/>
                  </a:solidFill>
                </a:ln>
                <a:solidFill>
                  <a:prstClr val="white"/>
                </a:solidFill>
                <a:effectLst/>
                <a:latin typeface="華康儷細黑" panose="020B0309000000000000" pitchFamily="49" charset="-120"/>
                <a:ea typeface="華康儷細黑" panose="020B0309000000000000" pitchFamily="49" charset="-120"/>
              </a:rPr>
              <a:t>為甚麼 </a:t>
            </a:r>
            <a:r>
              <a:rPr lang="en-US" b="1" dirty="0" smtClean="0">
                <a:ln>
                  <a:solidFill>
                    <a:prstClr val="white"/>
                  </a:solidFill>
                </a:ln>
                <a:solidFill>
                  <a:prstClr val="white"/>
                </a:solidFill>
                <a:effectLst/>
                <a:latin typeface="Segoe UI Light" pitchFamily="34" charset="0"/>
              </a:rPr>
              <a:t>Why?</a:t>
            </a:r>
            <a:endParaRPr lang="en-US" b="1" dirty="0">
              <a:ln>
                <a:solidFill>
                  <a:prstClr val="white"/>
                </a:solidFill>
              </a:ln>
              <a:solidFill>
                <a:prstClr val="white"/>
              </a:solidFill>
              <a:effectLst/>
              <a:latin typeface="Segoe UI Light" pitchFamily="34" charset="0"/>
            </a:endParaRPr>
          </a:p>
        </p:txBody>
      </p:sp>
      <p:pic>
        <p:nvPicPr>
          <p:cNvPr id="8" name="Picture 7" descr="cid:BB230D7F-0707-4EDB-941E-172058294119"/>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5000628" y="1904989"/>
            <a:ext cx="4143372" cy="4572032"/>
          </a:xfrm>
          <a:prstGeom prst="rect">
            <a:avLst/>
          </a:prstGeom>
          <a:noFill/>
          <a:ln>
            <a:noFill/>
          </a:ln>
        </p:spPr>
      </p:pic>
    </p:spTree>
    <p:extLst>
      <p:ext uri="{BB962C8B-B14F-4D97-AF65-F5344CB8AC3E}">
        <p14:creationId xmlns:p14="http://schemas.microsoft.com/office/powerpoint/2010/main" xmlns="" val="3909196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4357686" y="0"/>
            <a:ext cx="4786314"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2" name="Title 1"/>
          <p:cNvSpPr>
            <a:spLocks noGrp="1"/>
          </p:cNvSpPr>
          <p:nvPr>
            <p:ph type="title"/>
          </p:nvPr>
        </p:nvSpPr>
        <p:spPr>
          <a:xfrm>
            <a:off x="0" y="609600"/>
            <a:ext cx="4286248" cy="1143000"/>
          </a:xfrm>
        </p:spPr>
        <p:txBody>
          <a:bodyPr>
            <a:noAutofit/>
          </a:bodyPr>
          <a:lstStyle/>
          <a:p>
            <a:r>
              <a:rPr lang="zh-TW" altLang="en-US" sz="3000" dirty="0">
                <a:ln>
                  <a:solidFill>
                    <a:schemeClr val="bg1"/>
                  </a:solidFill>
                </a:ln>
                <a:solidFill>
                  <a:schemeClr val="bg1"/>
                </a:solidFill>
                <a:latin typeface="華康儷細黑" panose="020B0309000000000000" pitchFamily="49" charset="-120"/>
                <a:ea typeface="華康儷細黑" panose="020B0309000000000000" pitchFamily="49" charset="-120"/>
                <a:cs typeface="Arial"/>
              </a:rPr>
              <a:t>你</a:t>
            </a:r>
            <a:r>
              <a:rPr lang="zh-TW" altLang="en-US" sz="3000" dirty="0" smtClean="0">
                <a:ln>
                  <a:solidFill>
                    <a:schemeClr val="bg1"/>
                  </a:solidFill>
                </a:ln>
                <a:solidFill>
                  <a:schemeClr val="bg1"/>
                </a:solidFill>
                <a:latin typeface="華康儷細黑" panose="020B0309000000000000" pitchFamily="49" charset="-120"/>
                <a:ea typeface="華康儷細黑" panose="020B0309000000000000" pitchFamily="49" charset="-120"/>
                <a:cs typeface="Arial"/>
              </a:rPr>
              <a:t>的入</a:t>
            </a:r>
            <a:r>
              <a:rPr lang="zh-TW" altLang="en-US" sz="3000" dirty="0">
                <a:ln>
                  <a:solidFill>
                    <a:schemeClr val="bg1"/>
                  </a:solidFill>
                </a:ln>
                <a:solidFill>
                  <a:schemeClr val="bg1"/>
                </a:solidFill>
                <a:latin typeface="華康儷細黑" panose="020B0309000000000000" pitchFamily="49" charset="-120"/>
                <a:ea typeface="華康儷細黑" panose="020B0309000000000000" pitchFamily="49" charset="-120"/>
                <a:cs typeface="Arial"/>
              </a:rPr>
              <a:t>門資料套</a:t>
            </a:r>
            <a:r>
              <a:rPr lang="zh-TW" altLang="en-US" sz="3000" dirty="0" smtClean="0">
                <a:ln>
                  <a:solidFill>
                    <a:schemeClr val="bg1"/>
                  </a:solidFill>
                </a:ln>
                <a:solidFill>
                  <a:schemeClr val="bg1"/>
                </a:solidFill>
                <a:latin typeface="華康儷細黑" panose="020B0309000000000000" pitchFamily="49" charset="-120"/>
                <a:ea typeface="華康儷細黑" panose="020B0309000000000000" pitchFamily="49" charset="-120"/>
                <a:cs typeface="Arial"/>
              </a:rPr>
              <a:t>裝包括</a:t>
            </a:r>
            <a:r>
              <a:rPr lang="en-US" sz="3200" dirty="0" smtClean="0">
                <a:ln>
                  <a:solidFill>
                    <a:schemeClr val="bg1"/>
                  </a:solidFill>
                </a:ln>
                <a:solidFill>
                  <a:schemeClr val="bg1"/>
                </a:solidFill>
                <a:latin typeface="Segoe UI Light" pitchFamily="34" charset="0"/>
                <a:cs typeface="Arial"/>
              </a:rPr>
              <a:t/>
            </a:r>
            <a:br>
              <a:rPr lang="en-US" sz="3200" dirty="0" smtClean="0">
                <a:ln>
                  <a:solidFill>
                    <a:schemeClr val="bg1"/>
                  </a:solidFill>
                </a:ln>
                <a:solidFill>
                  <a:schemeClr val="bg1"/>
                </a:solidFill>
                <a:latin typeface="Segoe UI Light" pitchFamily="34" charset="0"/>
                <a:cs typeface="Arial"/>
              </a:rPr>
            </a:br>
            <a:r>
              <a:rPr lang="en-US" sz="2600" dirty="0" smtClean="0">
                <a:ln>
                  <a:solidFill>
                    <a:schemeClr val="bg1"/>
                  </a:solidFill>
                </a:ln>
                <a:solidFill>
                  <a:schemeClr val="bg1"/>
                </a:solidFill>
                <a:latin typeface="Segoe UI Light" pitchFamily="34" charset="0"/>
                <a:cs typeface="Arial"/>
              </a:rPr>
              <a:t>YOUR SUBSCRIPTION INCLUDES:</a:t>
            </a:r>
            <a:endParaRPr lang="en-US" sz="2600" dirty="0">
              <a:ln>
                <a:solidFill>
                  <a:schemeClr val="bg1"/>
                </a:solidFill>
              </a:ln>
              <a:solidFill>
                <a:schemeClr val="bg1"/>
              </a:solidFill>
              <a:latin typeface="Segoe UI Light" pitchFamily="34" charset="0"/>
            </a:endParaRPr>
          </a:p>
        </p:txBody>
      </p:sp>
      <p:sp>
        <p:nvSpPr>
          <p:cNvPr id="4" name="TextBox 3"/>
          <p:cNvSpPr txBox="1"/>
          <p:nvPr/>
        </p:nvSpPr>
        <p:spPr>
          <a:xfrm>
            <a:off x="384048" y="1828800"/>
            <a:ext cx="3902200" cy="4184735"/>
          </a:xfrm>
          <a:prstGeom prst="rect">
            <a:avLst/>
          </a:prstGeom>
          <a:noFill/>
        </p:spPr>
        <p:txBody>
          <a:bodyPr wrap="square" rtlCol="0">
            <a:spAutoFit/>
          </a:bodyPr>
          <a:lstStyle/>
          <a:p>
            <a:pPr marL="114300" indent="-114300">
              <a:lnSpc>
                <a:spcPct val="120000"/>
              </a:lnSpc>
            </a:pPr>
            <a:endParaRPr lang="en-US" sz="600" dirty="0">
              <a:ln>
                <a:solidFill>
                  <a:prstClr val="white"/>
                </a:solidFill>
              </a:ln>
              <a:solidFill>
                <a:prstClr val="white"/>
              </a:solidFill>
              <a:latin typeface="Segoe UI Light" pitchFamily="34" charset="0"/>
              <a:cs typeface="Arial"/>
            </a:endParaRPr>
          </a:p>
          <a:p>
            <a:pPr marL="114300" indent="-114300">
              <a:lnSpc>
                <a:spcPct val="120000"/>
              </a:lnSpc>
            </a:pPr>
            <a:endParaRPr lang="en-US" sz="600" dirty="0">
              <a:ln>
                <a:solidFill>
                  <a:prstClr val="white"/>
                </a:solidFill>
              </a:ln>
              <a:solidFill>
                <a:prstClr val="white"/>
              </a:solidFill>
              <a:latin typeface="Segoe UI Light" pitchFamily="34" charset="0"/>
              <a:cs typeface="Arial"/>
            </a:endParaRPr>
          </a:p>
          <a:p>
            <a:pPr marL="177800" indent="-177800">
              <a:lnSpc>
                <a:spcPct val="120000"/>
              </a:lnSpc>
              <a:buFont typeface="Arial"/>
              <a:buChar char="•"/>
            </a:pP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超連鎖</a:t>
            </a:r>
            <a:r>
              <a:rPr lang="zh-TW" altLang="en-US" sz="1600" baseline="30000" dirty="0">
                <a:ln>
                  <a:solidFill>
                    <a:prstClr val="white"/>
                  </a:solidFill>
                </a:ln>
                <a:solidFill>
                  <a:prstClr val="white"/>
                </a:solidFill>
                <a:ea typeface="華康儷細黑" panose="020B0309000000000000" pitchFamily="49" charset="-120"/>
              </a:rPr>
              <a:t>™</a:t>
            </a: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事業帳戶</a:t>
            </a:r>
            <a:endParaRPr 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endParaRPr>
          </a:p>
          <a:p>
            <a:pPr marL="177800" indent="-177800">
              <a:lnSpc>
                <a:spcPct val="120000"/>
              </a:lnSpc>
              <a:buFont typeface="Arial"/>
              <a:buChar char="•"/>
            </a:pP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專業手冊 </a:t>
            </a:r>
          </a:p>
          <a:p>
            <a:pPr marL="177800" indent="-177800">
              <a:lnSpc>
                <a:spcPct val="120000"/>
              </a:lnSpc>
              <a:buFont typeface="Arial"/>
              <a:buChar char="•"/>
            </a:pP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起步指南手冊</a:t>
            </a:r>
            <a:endParaRPr 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endParaRPr>
          </a:p>
          <a:p>
            <a:pPr marL="177800" indent="-177800">
              <a:lnSpc>
                <a:spcPct val="120000"/>
              </a:lnSpc>
              <a:buFont typeface="Arial"/>
              <a:buChar char="•"/>
            </a:pPr>
            <a:r>
              <a:rPr lang="en-US" altLang="zh-TW" sz="1600" dirty="0" err="1">
                <a:ln>
                  <a:solidFill>
                    <a:prstClr val="white"/>
                  </a:solidFill>
                </a:ln>
                <a:solidFill>
                  <a:prstClr val="white"/>
                </a:solidFill>
                <a:ea typeface="華康儷細黑" panose="020B0309000000000000" pitchFamily="49" charset="-120"/>
                <a:cs typeface="Arial"/>
              </a:rPr>
              <a:t>Powerline</a:t>
            </a: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月刊（超連鎖創業專刊） </a:t>
            </a:r>
          </a:p>
          <a:p>
            <a:pPr marL="177800" indent="-177800">
              <a:lnSpc>
                <a:spcPct val="120000"/>
              </a:lnSpc>
              <a:buFont typeface="Arial"/>
              <a:buChar char="•"/>
            </a:pP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會議聯盟系統的支援</a:t>
            </a:r>
            <a:endParaRPr lang="en-US" altLang="zh-TW"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endParaRPr>
          </a:p>
          <a:p>
            <a:pPr marL="177800" indent="-177800">
              <a:lnSpc>
                <a:spcPct val="120000"/>
              </a:lnSpc>
              <a:buFont typeface="Arial"/>
              <a:buChar char="•"/>
            </a:pP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獲得經驗豐富的超連鎖店主培訓與指導</a:t>
            </a:r>
            <a:endParaRPr lang="en-US" altLang="zh-TW" sz="1600" dirty="0">
              <a:ln>
                <a:solidFill>
                  <a:prstClr val="white"/>
                </a:solidFill>
              </a:ln>
              <a:solidFill>
                <a:prstClr val="white"/>
              </a:solidFill>
              <a:latin typeface="華康儷細黑" panose="020B0309000000000000" pitchFamily="49" charset="-120"/>
              <a:ea typeface="華康儷細黑" panose="020B0309000000000000" pitchFamily="49" charset="-120"/>
              <a:cs typeface="Arial"/>
            </a:endParaRPr>
          </a:p>
          <a:p>
            <a:pPr>
              <a:lnSpc>
                <a:spcPct val="120000"/>
              </a:lnSpc>
            </a:pPr>
            <a:r>
              <a:rPr lang="zh-TW" altLang="en-US" sz="1600" b="1" dirty="0">
                <a:ln>
                  <a:solidFill>
                    <a:prstClr val="white"/>
                  </a:solidFill>
                </a:ln>
                <a:solidFill>
                  <a:prstClr val="white"/>
                </a:solidFill>
                <a:latin typeface="華康儷細黑" panose="020B0309000000000000" pitchFamily="49" charset="-120"/>
                <a:ea typeface="華康儷細黑" panose="020B0309000000000000" pitchFamily="49" charset="-120"/>
                <a:cs typeface="Arial"/>
              </a:rPr>
              <a:t> </a:t>
            </a:r>
          </a:p>
          <a:p>
            <a:pPr marL="177800" indent="-177800">
              <a:lnSpc>
                <a:spcPct val="120000"/>
              </a:lnSpc>
              <a:buFont typeface="Arial"/>
              <a:buChar char="•"/>
            </a:pPr>
            <a:r>
              <a:rPr lang="en-US" sz="1400" b="1" dirty="0" err="1">
                <a:ln>
                  <a:solidFill>
                    <a:prstClr val="white"/>
                  </a:solidFill>
                </a:ln>
                <a:solidFill>
                  <a:prstClr val="white"/>
                </a:solidFill>
                <a:latin typeface="Segoe UI Light" pitchFamily="34" charset="0"/>
                <a:cs typeface="Arial"/>
              </a:rPr>
              <a:t>UnFranchise</a:t>
            </a:r>
            <a:r>
              <a:rPr lang="zh-TW" altLang="en-US" sz="1400" baseline="30000" dirty="0">
                <a:ln>
                  <a:solidFill>
                    <a:prstClr val="white"/>
                  </a:solidFill>
                </a:ln>
                <a:solidFill>
                  <a:prstClr val="white"/>
                </a:solidFill>
                <a:ea typeface="華康儷細黑" panose="020B0309000000000000" pitchFamily="49" charset="-120"/>
              </a:rPr>
              <a:t>™</a:t>
            </a:r>
            <a:r>
              <a:rPr lang="en-US" sz="1400" b="1" dirty="0">
                <a:ln>
                  <a:solidFill>
                    <a:prstClr val="white"/>
                  </a:solidFill>
                </a:ln>
                <a:solidFill>
                  <a:prstClr val="white"/>
                </a:solidFill>
                <a:latin typeface="Segoe UI Light" pitchFamily="34" charset="0"/>
                <a:cs typeface="Arial"/>
              </a:rPr>
              <a:t> Business Account</a:t>
            </a:r>
          </a:p>
          <a:p>
            <a:pPr marL="177800" indent="-177800">
              <a:lnSpc>
                <a:spcPct val="120000"/>
              </a:lnSpc>
              <a:buFont typeface="Arial"/>
              <a:buChar char="•"/>
            </a:pPr>
            <a:r>
              <a:rPr lang="en-US" sz="1400" b="1" dirty="0">
                <a:ln>
                  <a:solidFill>
                    <a:prstClr val="white"/>
                  </a:solidFill>
                </a:ln>
                <a:solidFill>
                  <a:prstClr val="white"/>
                </a:solidFill>
                <a:latin typeface="Segoe UI Light" pitchFamily="34" charset="0"/>
                <a:cs typeface="Arial"/>
              </a:rPr>
              <a:t>Career Manual</a:t>
            </a:r>
          </a:p>
          <a:p>
            <a:pPr marL="177800" indent="-177800">
              <a:lnSpc>
                <a:spcPct val="120000"/>
              </a:lnSpc>
              <a:buFont typeface="Arial"/>
              <a:buChar char="•"/>
            </a:pPr>
            <a:r>
              <a:rPr lang="en-US" sz="1400" b="1" dirty="0">
                <a:ln>
                  <a:solidFill>
                    <a:prstClr val="white"/>
                  </a:solidFill>
                </a:ln>
                <a:solidFill>
                  <a:prstClr val="white"/>
                </a:solidFill>
                <a:latin typeface="Segoe UI Light" pitchFamily="34" charset="0"/>
                <a:cs typeface="Arial"/>
              </a:rPr>
              <a:t>Getting Started Guide</a:t>
            </a:r>
          </a:p>
          <a:p>
            <a:pPr marL="177800" indent="-177800">
              <a:lnSpc>
                <a:spcPct val="120000"/>
              </a:lnSpc>
              <a:buFont typeface="Arial"/>
              <a:buChar char="•"/>
            </a:pPr>
            <a:r>
              <a:rPr lang="en-US" sz="1400" b="1" dirty="0">
                <a:ln>
                  <a:solidFill>
                    <a:prstClr val="white"/>
                  </a:solidFill>
                </a:ln>
                <a:solidFill>
                  <a:prstClr val="white"/>
                </a:solidFill>
                <a:latin typeface="Segoe UI Light" pitchFamily="34" charset="0"/>
                <a:cs typeface="Arial"/>
              </a:rPr>
              <a:t>Monthly </a:t>
            </a:r>
            <a:r>
              <a:rPr lang="en-US" sz="1400" b="1" dirty="0" err="1">
                <a:ln>
                  <a:solidFill>
                    <a:prstClr val="white"/>
                  </a:solidFill>
                </a:ln>
                <a:solidFill>
                  <a:prstClr val="white"/>
                </a:solidFill>
                <a:latin typeface="Segoe UI Light" pitchFamily="34" charset="0"/>
                <a:cs typeface="Arial"/>
              </a:rPr>
              <a:t>Powerline</a:t>
            </a:r>
            <a:r>
              <a:rPr lang="en-US" sz="1400" b="1" dirty="0">
                <a:ln>
                  <a:solidFill>
                    <a:prstClr val="white"/>
                  </a:solidFill>
                </a:ln>
                <a:solidFill>
                  <a:prstClr val="white"/>
                </a:solidFill>
                <a:latin typeface="Segoe UI Light" pitchFamily="34" charset="0"/>
                <a:cs typeface="Arial"/>
              </a:rPr>
              <a:t> Magazine</a:t>
            </a:r>
            <a:endParaRPr lang="en-US" sz="1400" dirty="0">
              <a:ln>
                <a:solidFill>
                  <a:prstClr val="white"/>
                </a:solidFill>
              </a:ln>
              <a:solidFill>
                <a:prstClr val="white"/>
              </a:solidFill>
              <a:latin typeface="Segoe UI Light" pitchFamily="34" charset="0"/>
              <a:cs typeface="Arial"/>
            </a:endParaRPr>
          </a:p>
          <a:p>
            <a:pPr marL="177800" indent="-177800">
              <a:lnSpc>
                <a:spcPct val="120000"/>
              </a:lnSpc>
              <a:buFont typeface="Arial"/>
              <a:buChar char="•"/>
            </a:pPr>
            <a:r>
              <a:rPr lang="en-US" sz="1400" b="1" dirty="0">
                <a:ln>
                  <a:solidFill>
                    <a:prstClr val="white"/>
                  </a:solidFill>
                </a:ln>
                <a:solidFill>
                  <a:prstClr val="white"/>
                </a:solidFill>
                <a:latin typeface="Segoe UI Light" pitchFamily="34" charset="0"/>
                <a:cs typeface="Arial"/>
              </a:rPr>
              <a:t>Training and Seminar System</a:t>
            </a:r>
          </a:p>
          <a:p>
            <a:pPr marL="177800" indent="-177800">
              <a:lnSpc>
                <a:spcPct val="120000"/>
              </a:lnSpc>
              <a:buFont typeface="Arial"/>
              <a:buChar char="•"/>
            </a:pPr>
            <a:r>
              <a:rPr lang="en-US" sz="1400" b="1" dirty="0">
                <a:ln>
                  <a:solidFill>
                    <a:prstClr val="white"/>
                  </a:solidFill>
                </a:ln>
                <a:solidFill>
                  <a:prstClr val="white"/>
                </a:solidFill>
                <a:latin typeface="Segoe UI Light" pitchFamily="34" charset="0"/>
                <a:cs typeface="Arial"/>
              </a:rPr>
              <a:t>Coaching and Mentoring by</a:t>
            </a:r>
            <a:br>
              <a:rPr lang="en-US" sz="1400" b="1" dirty="0">
                <a:ln>
                  <a:solidFill>
                    <a:prstClr val="white"/>
                  </a:solidFill>
                </a:ln>
                <a:solidFill>
                  <a:prstClr val="white"/>
                </a:solidFill>
                <a:latin typeface="Segoe UI Light" pitchFamily="34" charset="0"/>
                <a:cs typeface="Arial"/>
              </a:rPr>
            </a:br>
            <a:r>
              <a:rPr lang="en-US" sz="1400" b="1" dirty="0">
                <a:ln>
                  <a:solidFill>
                    <a:prstClr val="white"/>
                  </a:solidFill>
                </a:ln>
                <a:solidFill>
                  <a:prstClr val="white"/>
                </a:solidFill>
                <a:latin typeface="Segoe UI Light" pitchFamily="34" charset="0"/>
                <a:cs typeface="Arial"/>
              </a:rPr>
              <a:t>Experienced </a:t>
            </a:r>
            <a:r>
              <a:rPr lang="en-US" sz="1400" b="1" dirty="0" err="1">
                <a:ln>
                  <a:solidFill>
                    <a:prstClr val="white"/>
                  </a:solidFill>
                </a:ln>
                <a:solidFill>
                  <a:prstClr val="white"/>
                </a:solidFill>
                <a:latin typeface="Segoe UI Light" pitchFamily="34" charset="0"/>
                <a:cs typeface="Arial"/>
              </a:rPr>
              <a:t>UnFranchise</a:t>
            </a:r>
            <a:r>
              <a:rPr lang="en-US" sz="1400" b="1" dirty="0">
                <a:ln>
                  <a:solidFill>
                    <a:prstClr val="white"/>
                  </a:solidFill>
                </a:ln>
                <a:solidFill>
                  <a:prstClr val="white"/>
                </a:solidFill>
                <a:latin typeface="Segoe UI Light" pitchFamily="34" charset="0"/>
                <a:cs typeface="Arial"/>
              </a:rPr>
              <a:t> Owners</a:t>
            </a:r>
          </a:p>
        </p:txBody>
      </p:sp>
      <p:pic>
        <p:nvPicPr>
          <p:cNvPr id="5" name="Picture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683862" y="1428737"/>
            <a:ext cx="4245879" cy="3751211"/>
          </a:xfrm>
          <a:prstGeom prst="rect">
            <a:avLst/>
          </a:prstGeom>
        </p:spPr>
      </p:pic>
    </p:spTree>
    <p:extLst>
      <p:ext uri="{BB962C8B-B14F-4D97-AF65-F5344CB8AC3E}">
        <p14:creationId xmlns:p14="http://schemas.microsoft.com/office/powerpoint/2010/main" xmlns="" val="1867131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5"/>
          <p:cNvGrpSpPr/>
          <p:nvPr/>
        </p:nvGrpSpPr>
        <p:grpSpPr>
          <a:xfrm>
            <a:off x="-32" y="380979"/>
            <a:ext cx="3571900" cy="6000768"/>
            <a:chOff x="-32" y="285734"/>
            <a:chExt cx="3571900" cy="4500576"/>
          </a:xfrm>
        </p:grpSpPr>
        <p:pic>
          <p:nvPicPr>
            <p:cNvPr id="5" name="Picture 4" descr="cid:BB230D7F-0707-4EDB-941E-172058294119"/>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0" y="595048"/>
              <a:ext cx="2857488" cy="3619776"/>
            </a:xfrm>
            <a:prstGeom prst="rect">
              <a:avLst/>
            </a:prstGeom>
            <a:noFill/>
            <a:ln>
              <a:noFill/>
            </a:ln>
          </p:spPr>
        </p:pic>
        <p:pic>
          <p:nvPicPr>
            <p:cNvPr id="4" name="Picture 2" descr="C:\Users\user\Desktop\Shop.com\MacBook_Pro_Retina.png"/>
            <p:cNvPicPr>
              <a:picLocks noChangeAspect="1" noChangeArrowheads="1"/>
            </p:cNvPicPr>
            <p:nvPr/>
          </p:nvPicPr>
          <p:blipFill>
            <a:blip r:embed="rId4" cstate="screen"/>
            <a:srcRect/>
            <a:stretch>
              <a:fillRect/>
            </a:stretch>
          </p:blipFill>
          <p:spPr bwMode="auto">
            <a:xfrm>
              <a:off x="-32" y="285734"/>
              <a:ext cx="3571900" cy="4500576"/>
            </a:xfrm>
            <a:prstGeom prst="rect">
              <a:avLst/>
            </a:prstGeom>
            <a:noFill/>
          </p:spPr>
        </p:pic>
      </p:grpSp>
      <p:sp>
        <p:nvSpPr>
          <p:cNvPr id="7" name="Rectangle 6"/>
          <p:cNvSpPr/>
          <p:nvPr/>
        </p:nvSpPr>
        <p:spPr>
          <a:xfrm>
            <a:off x="3724260" y="3176452"/>
            <a:ext cx="6329370" cy="331181"/>
          </a:xfrm>
          <a:prstGeom prst="rect">
            <a:avLst/>
          </a:prstGeom>
        </p:spPr>
        <p:txBody>
          <a:bodyPr wrap="square">
            <a:spAutoFit/>
          </a:bodyPr>
          <a:lstStyle/>
          <a:p>
            <a:pPr>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A new take on a product we’ve had for years</a:t>
            </a:r>
          </a:p>
        </p:txBody>
      </p:sp>
      <p:sp>
        <p:nvSpPr>
          <p:cNvPr id="8" name="Rectangle 7"/>
          <p:cNvSpPr/>
          <p:nvPr/>
        </p:nvSpPr>
        <p:spPr>
          <a:xfrm>
            <a:off x="3724361" y="3544305"/>
            <a:ext cx="2412874" cy="331181"/>
          </a:xfrm>
          <a:prstGeom prst="rect">
            <a:avLst/>
          </a:prstGeom>
        </p:spPr>
        <p:txBody>
          <a:bodyPr wrap="square">
            <a:spAutoFit/>
          </a:bodyPr>
          <a:lstStyle/>
          <a:p>
            <a:pPr>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Beautiful designs</a:t>
            </a:r>
          </a:p>
        </p:txBody>
      </p:sp>
      <p:sp>
        <p:nvSpPr>
          <p:cNvPr id="9" name="Rectangle 8"/>
          <p:cNvSpPr/>
          <p:nvPr/>
        </p:nvSpPr>
        <p:spPr>
          <a:xfrm>
            <a:off x="3724291" y="3901533"/>
            <a:ext cx="5548998" cy="1272143"/>
          </a:xfrm>
          <a:prstGeom prst="rect">
            <a:avLst/>
          </a:prstGeom>
        </p:spPr>
        <p:txBody>
          <a:bodyPr wrap="square">
            <a:spAutoFit/>
          </a:bodyPr>
          <a:lstStyle/>
          <a:p>
            <a:pPr>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You customize</a:t>
            </a:r>
          </a:p>
          <a:p>
            <a:pPr>
              <a:lnSpc>
                <a:spcPts val="1200"/>
              </a:lnSpc>
            </a:pPr>
            <a:endPar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endParaRPr>
          </a:p>
          <a:p>
            <a:pPr lvl="1">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The products</a:t>
            </a:r>
          </a:p>
          <a:p>
            <a:pPr lvl="1">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The domain</a:t>
            </a:r>
          </a:p>
          <a:p>
            <a:pPr lvl="1">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The landing page</a:t>
            </a:r>
          </a:p>
        </p:txBody>
      </p:sp>
      <p:sp>
        <p:nvSpPr>
          <p:cNvPr id="10" name="Rectangle 9"/>
          <p:cNvSpPr/>
          <p:nvPr/>
        </p:nvSpPr>
        <p:spPr>
          <a:xfrm>
            <a:off x="3748009" y="5213787"/>
            <a:ext cx="6000821" cy="331181"/>
          </a:xfrm>
          <a:prstGeom prst="rect">
            <a:avLst/>
          </a:prstGeom>
        </p:spPr>
        <p:txBody>
          <a:bodyPr wrap="square">
            <a:spAutoFit/>
          </a:bodyPr>
          <a:lstStyle/>
          <a:p>
            <a:pPr>
              <a:lnSpc>
                <a:spcPts val="2000"/>
              </a:lnSpc>
            </a:pPr>
            <a:r>
              <a:rPr lang="en-US" sz="1600" b="1" dirty="0">
                <a:ln>
                  <a:solidFill>
                    <a:prstClr val="white"/>
                  </a:solidFill>
                </a:ln>
                <a:solidFill>
                  <a:prstClr val="white"/>
                </a:solidFill>
                <a:latin typeface="Segoe UI Light" pitchFamily="34" charset="0"/>
                <a:ea typeface="Tahoma" panose="020B0604030504040204" pitchFamily="34" charset="0"/>
                <a:cs typeface="Tahoma" panose="020B0604030504040204" pitchFamily="34" charset="0"/>
              </a:rPr>
              <a:t>Building out a customized niche shopping site</a:t>
            </a:r>
          </a:p>
        </p:txBody>
      </p:sp>
      <p:sp>
        <p:nvSpPr>
          <p:cNvPr id="11" name="Rectangle 10"/>
          <p:cNvSpPr/>
          <p:nvPr/>
        </p:nvSpPr>
        <p:spPr>
          <a:xfrm>
            <a:off x="3729030" y="533400"/>
            <a:ext cx="6329370" cy="348813"/>
          </a:xfrm>
          <a:prstGeom prst="rect">
            <a:avLst/>
          </a:prstGeom>
        </p:spPr>
        <p:txBody>
          <a:bodyPr wrap="square">
            <a:spAutoFit/>
          </a:bodyPr>
          <a:lstStyle/>
          <a:p>
            <a:pPr>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為現有的產品呈現新感覺</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p:txBody>
      </p:sp>
      <p:sp>
        <p:nvSpPr>
          <p:cNvPr id="12" name="Rectangle 11"/>
          <p:cNvSpPr/>
          <p:nvPr/>
        </p:nvSpPr>
        <p:spPr>
          <a:xfrm>
            <a:off x="3729131" y="901253"/>
            <a:ext cx="2412874" cy="348813"/>
          </a:xfrm>
          <a:prstGeom prst="rect">
            <a:avLst/>
          </a:prstGeom>
        </p:spPr>
        <p:txBody>
          <a:bodyPr wrap="square">
            <a:spAutoFit/>
          </a:bodyPr>
          <a:lstStyle/>
          <a:p>
            <a:pPr>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吸引的設計</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p:txBody>
      </p:sp>
      <p:sp>
        <p:nvSpPr>
          <p:cNvPr id="13" name="Rectangle 12"/>
          <p:cNvSpPr/>
          <p:nvPr/>
        </p:nvSpPr>
        <p:spPr>
          <a:xfrm>
            <a:off x="3729061" y="1258481"/>
            <a:ext cx="5548998" cy="1259319"/>
          </a:xfrm>
          <a:prstGeom prst="rect">
            <a:avLst/>
          </a:prstGeom>
        </p:spPr>
        <p:txBody>
          <a:bodyPr wrap="square">
            <a:spAutoFit/>
          </a:bodyPr>
          <a:lstStyle/>
          <a:p>
            <a:pPr>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你可以自訂</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a:p>
            <a:pPr>
              <a:lnSpc>
                <a:spcPts val="1100"/>
              </a:lnSpc>
            </a:pPr>
            <a:endParaRPr lang="en-US" sz="900"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a:p>
            <a:pPr lvl="1">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產品</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a:p>
            <a:pPr lvl="1">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域名</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a:p>
            <a:pPr lvl="1">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登陸網頁</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p:txBody>
      </p:sp>
      <p:sp>
        <p:nvSpPr>
          <p:cNvPr id="14" name="Rectangle 13"/>
          <p:cNvSpPr/>
          <p:nvPr/>
        </p:nvSpPr>
        <p:spPr>
          <a:xfrm>
            <a:off x="3752779" y="2570735"/>
            <a:ext cx="6000821" cy="348813"/>
          </a:xfrm>
          <a:prstGeom prst="rect">
            <a:avLst/>
          </a:prstGeom>
        </p:spPr>
        <p:txBody>
          <a:bodyPr wrap="square">
            <a:spAutoFit/>
          </a:bodyPr>
          <a:lstStyle/>
          <a:p>
            <a:pPr>
              <a:lnSpc>
                <a:spcPts val="2000"/>
              </a:lnSpc>
            </a:pP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rPr>
              <a:t>建立自訂合適的購物網站</a:t>
            </a:r>
            <a:endParaRPr lang="en-US" dirty="0">
              <a:ln>
                <a:solidFill>
                  <a:prstClr val="white"/>
                </a:solidFill>
              </a:ln>
              <a:solidFill>
                <a:prstClr val="white"/>
              </a:solidFill>
              <a:latin typeface="華康儷細黑" panose="020B0309000000000000" pitchFamily="49" charset="-120"/>
              <a:ea typeface="華康儷細黑" panose="020B0309000000000000" pitchFamily="49" charset="-120"/>
              <a:cs typeface="Tahoma" panose="020B0604030504040204" pitchFamily="34" charset="0"/>
            </a:endParaRPr>
          </a:p>
        </p:txBody>
      </p:sp>
    </p:spTree>
    <p:extLst>
      <p:ext uri="{BB962C8B-B14F-4D97-AF65-F5344CB8AC3E}">
        <p14:creationId xmlns:p14="http://schemas.microsoft.com/office/powerpoint/2010/main" xmlns="" val="602034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BB230D7F-0707-4EDB-941E-172058294119"/>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9525" y="0"/>
            <a:ext cx="9211998" cy="11887200"/>
          </a:xfrm>
          <a:prstGeom prst="rect">
            <a:avLst/>
          </a:prstGeom>
          <a:noFill/>
          <a:ln>
            <a:noFill/>
          </a:ln>
        </p:spPr>
      </p:pic>
      <p:pic>
        <p:nvPicPr>
          <p:cNvPr id="4" name="Picture 3" descr="cid:BB230D7F-0707-4EDB-941E-172058294119"/>
          <p:cNvPicPr/>
          <p:nvPr/>
        </p:nvPicPr>
        <p:blipFill rotWithShape="1">
          <a:blip r:embed="rId4" r:link="rId3" cstate="screen">
            <a:extLst>
              <a:ext uri="{28A0092B-C50C-407E-A947-70E740481C1C}">
                <a14:useLocalDpi xmlns:a14="http://schemas.microsoft.com/office/drawing/2010/main" xmlns=""/>
              </a:ext>
            </a:extLst>
          </a:blip>
          <a:srcRect/>
          <a:stretch/>
        </p:blipFill>
        <p:spPr bwMode="auto">
          <a:xfrm>
            <a:off x="3004458" y="5167086"/>
            <a:ext cx="1944914" cy="2594428"/>
          </a:xfrm>
          <a:prstGeom prst="rect">
            <a:avLst/>
          </a:prstGeom>
          <a:noFill/>
          <a:ln>
            <a:noFill/>
          </a:ln>
        </p:spPr>
      </p:pic>
      <p:pic>
        <p:nvPicPr>
          <p:cNvPr id="9220" name="Picture 4"/>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b="5727"/>
          <a:stretch/>
        </p:blipFill>
        <p:spPr bwMode="auto">
          <a:xfrm>
            <a:off x="2926080" y="5037341"/>
            <a:ext cx="5303520" cy="2687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422950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AA22222B-F856-49B6-A935-3043B43E2425"/>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0" y="298"/>
            <a:ext cx="9144000" cy="11799455"/>
          </a:xfrm>
          <a:prstGeom prst="rect">
            <a:avLst/>
          </a:prstGeom>
          <a:noFill/>
          <a:ln>
            <a:noFill/>
          </a:ln>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076575" y="4953000"/>
            <a:ext cx="5486400" cy="30266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t="2976"/>
          <a:stretch/>
        </p:blipFill>
        <p:spPr bwMode="auto">
          <a:xfrm>
            <a:off x="546099" y="1117600"/>
            <a:ext cx="8170621" cy="37261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5790277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524000" y="2513"/>
            <a:ext cx="11887200" cy="6855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698453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429256" cy="64770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black">
                    <a:lumMod val="85000"/>
                    <a:lumOff val="15000"/>
                  </a:prstClr>
                </a:solidFill>
              </a:ln>
              <a:solidFill>
                <a:prstClr val="white"/>
              </a:solidFill>
              <a:latin typeface="Segoe UI Light" pitchFamily="34" charset="0"/>
            </a:endParaRPr>
          </a:p>
        </p:txBody>
      </p:sp>
      <p:sp>
        <p:nvSpPr>
          <p:cNvPr id="3" name="Content Placeholder 2"/>
          <p:cNvSpPr>
            <a:spLocks noGrp="1"/>
          </p:cNvSpPr>
          <p:nvPr>
            <p:ph idx="1"/>
          </p:nvPr>
        </p:nvSpPr>
        <p:spPr>
          <a:xfrm>
            <a:off x="457200" y="1924062"/>
            <a:ext cx="4495800" cy="3886197"/>
          </a:xfrm>
        </p:spPr>
        <p:txBody>
          <a:bodyPr>
            <a:noAutofit/>
          </a:bodyPr>
          <a:lstStyle/>
          <a:p>
            <a:r>
              <a:rPr lang="zh-TW" alt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rPr>
              <a:t>這</a:t>
            </a:r>
            <a:r>
              <a:rPr lang="zh-TW" altLang="en-US" sz="2200" dirty="0">
                <a:ln>
                  <a:solidFill>
                    <a:schemeClr val="tx1">
                      <a:lumMod val="85000"/>
                      <a:lumOff val="15000"/>
                    </a:schemeClr>
                  </a:solidFill>
                </a:ln>
                <a:latin typeface="華康儷細黑" panose="020B0309000000000000" pitchFamily="49" charset="-120"/>
                <a:ea typeface="華康儷細黑" panose="020B0309000000000000" pitchFamily="49" charset="-120"/>
              </a:rPr>
              <a:t>就是自訂迷你網</a:t>
            </a:r>
            <a:r>
              <a:rPr lang="zh-TW" alt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rPr>
              <a:t>站！</a:t>
            </a:r>
            <a:endParaRPr lang="zh-TW" altLang="en-US" sz="2200" dirty="0">
              <a:ln>
                <a:solidFill>
                  <a:schemeClr val="tx1">
                    <a:lumMod val="85000"/>
                    <a:lumOff val="15000"/>
                  </a:schemeClr>
                </a:solidFill>
              </a:ln>
              <a:latin typeface="華康儷細黑" panose="020B0309000000000000" pitchFamily="49" charset="-120"/>
              <a:ea typeface="華康儷細黑" panose="020B0309000000000000" pitchFamily="49" charset="-120"/>
            </a:endParaRPr>
          </a:p>
          <a:p>
            <a:r>
              <a:rPr lang="zh-TW" alt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rPr>
              <a:t>電子商務功能</a:t>
            </a:r>
            <a:endParaRPr 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endParaRPr>
          </a:p>
          <a:p>
            <a:r>
              <a:rPr lang="zh-TW" alt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rPr>
              <a:t>非常專業</a:t>
            </a:r>
            <a:endParaRPr lang="en-US" sz="2200" dirty="0" smtClean="0">
              <a:ln>
                <a:solidFill>
                  <a:schemeClr val="tx1">
                    <a:lumMod val="85000"/>
                    <a:lumOff val="15000"/>
                  </a:schemeClr>
                </a:solidFill>
              </a:ln>
              <a:latin typeface="華康儷細黑" panose="020B0309000000000000" pitchFamily="49" charset="-120"/>
              <a:ea typeface="華康儷細黑" panose="020B0309000000000000" pitchFamily="49" charset="-120"/>
            </a:endParaRPr>
          </a:p>
          <a:p>
            <a:r>
              <a:rPr lang="zh-TW" altLang="en-US" sz="2200" dirty="0">
                <a:ln>
                  <a:solidFill>
                    <a:schemeClr val="tx1">
                      <a:lumMod val="85000"/>
                      <a:lumOff val="15000"/>
                    </a:schemeClr>
                  </a:solidFill>
                </a:ln>
                <a:latin typeface="Segoe UI Light" pitchFamily="34" charset="0"/>
              </a:rPr>
              <a:t>合適</a:t>
            </a:r>
            <a:r>
              <a:rPr lang="zh-TW" altLang="en-US" sz="2200" dirty="0" smtClean="0">
                <a:ln>
                  <a:solidFill>
                    <a:schemeClr val="tx1">
                      <a:lumMod val="85000"/>
                      <a:lumOff val="15000"/>
                    </a:schemeClr>
                  </a:solidFill>
                </a:ln>
                <a:latin typeface="Segoe UI Light" pitchFamily="34" charset="0"/>
              </a:rPr>
              <a:t>的主題</a:t>
            </a:r>
            <a:endParaRPr lang="en-US" sz="2200" dirty="0">
              <a:ln>
                <a:solidFill>
                  <a:schemeClr val="tx1">
                    <a:lumMod val="85000"/>
                    <a:lumOff val="15000"/>
                  </a:schemeClr>
                </a:solidFill>
              </a:ln>
              <a:latin typeface="Segoe UI Light" pitchFamily="34" charset="0"/>
            </a:endParaRPr>
          </a:p>
          <a:p>
            <a:endParaRPr lang="en-US" sz="2200" dirty="0">
              <a:ln>
                <a:solidFill>
                  <a:schemeClr val="tx1">
                    <a:lumMod val="85000"/>
                    <a:lumOff val="15000"/>
                  </a:schemeClr>
                </a:solidFill>
              </a:ln>
              <a:latin typeface="Segoe UI Light" pitchFamily="34" charset="0"/>
            </a:endParaRPr>
          </a:p>
          <a:p>
            <a:r>
              <a:rPr lang="en-US" sz="2200" dirty="0">
                <a:ln>
                  <a:solidFill>
                    <a:schemeClr val="tx1">
                      <a:lumMod val="85000"/>
                      <a:lumOff val="15000"/>
                    </a:schemeClr>
                  </a:solidFill>
                </a:ln>
                <a:latin typeface="Segoe UI Light" pitchFamily="34" charset="0"/>
              </a:rPr>
              <a:t>That’s exactly what the Custom Mini-websites are!</a:t>
            </a:r>
          </a:p>
          <a:p>
            <a:r>
              <a:rPr lang="en-US" sz="2200" dirty="0">
                <a:ln>
                  <a:solidFill>
                    <a:schemeClr val="tx1">
                      <a:lumMod val="85000"/>
                      <a:lumOff val="15000"/>
                    </a:schemeClr>
                  </a:solidFill>
                </a:ln>
                <a:latin typeface="Segoe UI Light" pitchFamily="34" charset="0"/>
              </a:rPr>
              <a:t>E-commerce enabled</a:t>
            </a:r>
          </a:p>
          <a:p>
            <a:r>
              <a:rPr lang="en-US" sz="2200" dirty="0">
                <a:ln>
                  <a:solidFill>
                    <a:schemeClr val="tx1">
                      <a:lumMod val="85000"/>
                      <a:lumOff val="15000"/>
                    </a:schemeClr>
                  </a:solidFill>
                </a:ln>
                <a:latin typeface="Segoe UI Light" pitchFamily="34" charset="0"/>
              </a:rPr>
              <a:t>Highly professional</a:t>
            </a:r>
          </a:p>
          <a:p>
            <a:r>
              <a:rPr lang="en-US" sz="2200" dirty="0">
                <a:ln>
                  <a:solidFill>
                    <a:schemeClr val="tx1">
                      <a:lumMod val="85000"/>
                      <a:lumOff val="15000"/>
                    </a:schemeClr>
                  </a:solidFill>
                </a:ln>
                <a:latin typeface="Segoe UI Light" pitchFamily="34" charset="0"/>
              </a:rPr>
              <a:t>Niche focused</a:t>
            </a:r>
          </a:p>
          <a:p>
            <a:endParaRPr lang="en-US" sz="2200" dirty="0">
              <a:ln>
                <a:solidFill>
                  <a:schemeClr val="tx1">
                    <a:lumMod val="85000"/>
                    <a:lumOff val="15000"/>
                  </a:schemeClr>
                </a:solidFill>
              </a:ln>
              <a:latin typeface="Segoe UI Light" pitchFamily="34" charset="0"/>
            </a:endParaRPr>
          </a:p>
        </p:txBody>
      </p:sp>
      <p:sp>
        <p:nvSpPr>
          <p:cNvPr id="4" name="Title 1"/>
          <p:cNvSpPr txBox="1">
            <a:spLocks/>
          </p:cNvSpPr>
          <p:nvPr/>
        </p:nvSpPr>
        <p:spPr>
          <a:xfrm>
            <a:off x="381000" y="685800"/>
            <a:ext cx="525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zh-TW" altLang="en-US" sz="3800" dirty="0" smtClean="0">
                <a:ln>
                  <a:solidFill>
                    <a:prstClr val="black">
                      <a:lumMod val="85000"/>
                      <a:lumOff val="15000"/>
                    </a:prstClr>
                  </a:solidFill>
                </a:ln>
                <a:solidFill>
                  <a:prstClr val="black"/>
                </a:solidFill>
                <a:effectLst/>
                <a:latin typeface="華康儷中黑" panose="020B0509000000000000" pitchFamily="49" charset="-120"/>
                <a:ea typeface="華康儷中黑" panose="020B0509000000000000" pitchFamily="49" charset="-120"/>
              </a:rPr>
              <a:t>解決方案</a:t>
            </a:r>
            <a:r>
              <a:rPr lang="en-US" sz="3800" b="1" dirty="0" smtClean="0">
                <a:ln>
                  <a:solidFill>
                    <a:prstClr val="black">
                      <a:lumMod val="85000"/>
                      <a:lumOff val="15000"/>
                    </a:prstClr>
                  </a:solidFill>
                </a:ln>
                <a:solidFill>
                  <a:prstClr val="black"/>
                </a:solidFill>
                <a:effectLst/>
                <a:latin typeface="Segoe UI Light" pitchFamily="34" charset="0"/>
              </a:rPr>
              <a:t>The Solution</a:t>
            </a:r>
            <a:endParaRPr lang="en-US" sz="3800" b="1" dirty="0">
              <a:ln>
                <a:solidFill>
                  <a:prstClr val="black">
                    <a:lumMod val="85000"/>
                    <a:lumOff val="15000"/>
                  </a:prstClr>
                </a:solidFill>
              </a:ln>
              <a:solidFill>
                <a:prstClr val="black"/>
              </a:solidFill>
              <a:effectLst/>
              <a:latin typeface="Segoe UI Light" pitchFamily="34" charset="0"/>
            </a:endParaRPr>
          </a:p>
        </p:txBody>
      </p:sp>
      <p:pic>
        <p:nvPicPr>
          <p:cNvPr id="9" name="Picture 8" descr="cid:AA22222B-F856-49B6-A935-3043B43E2425"/>
          <p:cNvPicPr>
            <a:picLocks/>
          </p:cNvPicPr>
          <p:nvPr/>
        </p:nvPicPr>
        <p:blipFill>
          <a:blip r:embed="rId2" r:link="rId3" cstate="screen">
            <a:extLst>
              <a:ext uri="{28A0092B-C50C-407E-A947-70E740481C1C}">
                <a14:useLocalDpi xmlns:a14="http://schemas.microsoft.com/office/drawing/2010/main" xmlns=""/>
              </a:ext>
            </a:extLst>
          </a:blip>
          <a:srcRect/>
          <a:stretch>
            <a:fillRect/>
          </a:stretch>
        </p:blipFill>
        <p:spPr bwMode="auto">
          <a:xfrm>
            <a:off x="5453742" y="-29028"/>
            <a:ext cx="3657600" cy="6473952"/>
          </a:xfrm>
          <a:prstGeom prst="rect">
            <a:avLst/>
          </a:prstGeom>
          <a:noFill/>
          <a:ln>
            <a:noFill/>
          </a:ln>
        </p:spPr>
      </p:pic>
    </p:spTree>
    <p:extLst>
      <p:ext uri="{BB962C8B-B14F-4D97-AF65-F5344CB8AC3E}">
        <p14:creationId xmlns:p14="http://schemas.microsoft.com/office/powerpoint/2010/main" xmlns="" val="2837724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CC623"/>
        </a:solidFill>
        <a:effectLst/>
      </p:bgPr>
    </p:bg>
    <p:spTree>
      <p:nvGrpSpPr>
        <p:cNvPr id="1" name=""/>
        <p:cNvGrpSpPr/>
        <p:nvPr/>
      </p:nvGrpSpPr>
      <p:grpSpPr>
        <a:xfrm>
          <a:off x="0" y="0"/>
          <a:ext cx="0" cy="0"/>
          <a:chOff x="0" y="0"/>
          <a:chExt cx="0" cy="0"/>
        </a:xfrm>
      </p:grpSpPr>
      <p:sp>
        <p:nvSpPr>
          <p:cNvPr id="4" name="Rectangle 3"/>
          <p:cNvSpPr/>
          <p:nvPr/>
        </p:nvSpPr>
        <p:spPr>
          <a:xfrm>
            <a:off x="4429124" y="0"/>
            <a:ext cx="4714876" cy="64770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black">
                    <a:lumMod val="85000"/>
                    <a:lumOff val="15000"/>
                  </a:prstClr>
                </a:solidFill>
              </a:ln>
              <a:solidFill>
                <a:prstClr val="white"/>
              </a:solidFill>
              <a:latin typeface="Segoe UI Light" pitchFamily="34" charset="0"/>
            </a:endParaRPr>
          </a:p>
        </p:txBody>
      </p:sp>
      <p:sp>
        <p:nvSpPr>
          <p:cNvPr id="5" name="Rectangle 4"/>
          <p:cNvSpPr/>
          <p:nvPr/>
        </p:nvSpPr>
        <p:spPr>
          <a:xfrm>
            <a:off x="428596" y="2819400"/>
            <a:ext cx="3857652" cy="3077766"/>
          </a:xfrm>
          <a:prstGeom prst="rect">
            <a:avLst/>
          </a:prstGeom>
        </p:spPr>
        <p:txBody>
          <a:bodyPr wrap="square">
            <a:spAutoFit/>
          </a:bodyPr>
          <a:lstStyle/>
          <a:p>
            <a:r>
              <a:rPr lang="zh-TW" alt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每個國家都有特定的網站</a:t>
            </a:r>
            <a:endParaRPr 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endParaRPr>
          </a:p>
          <a:p>
            <a:endParaRPr lang="en-US" sz="8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endParaRPr>
          </a:p>
          <a:p>
            <a:r>
              <a:rPr lang="zh-TW" alt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rPr>
              <a:t>你可以在所屬地區內，免費獲得一個已開展業務的美安國家</a:t>
            </a:r>
            <a:r>
              <a:rPr lang="zh-TW" alt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網站</a:t>
            </a:r>
            <a:r>
              <a:rPr 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rPr>
              <a:t>!</a:t>
            </a:r>
          </a:p>
          <a:p>
            <a:endParaRPr lang="en-US" sz="8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endParaRPr>
          </a:p>
          <a:p>
            <a:r>
              <a:rPr lang="zh-TW" alt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rPr>
              <a:t>你可以購買更多</a:t>
            </a:r>
            <a:endParaRPr lang="en-US"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endParaRPr>
          </a:p>
          <a:p>
            <a:endParaRPr lang="en-US" dirty="0">
              <a:ln>
                <a:solidFill>
                  <a:prstClr val="black">
                    <a:lumMod val="85000"/>
                    <a:lumOff val="15000"/>
                  </a:prstClr>
                </a:solidFill>
              </a:ln>
              <a:solidFill>
                <a:prstClr val="black"/>
              </a:solidFill>
              <a:latin typeface="Segoe UI Light" pitchFamily="34" charset="0"/>
            </a:endParaRPr>
          </a:p>
          <a:p>
            <a:r>
              <a:rPr lang="en-US" dirty="0">
                <a:ln>
                  <a:solidFill>
                    <a:prstClr val="black">
                      <a:lumMod val="85000"/>
                      <a:lumOff val="15000"/>
                    </a:prstClr>
                  </a:solidFill>
                </a:ln>
                <a:solidFill>
                  <a:prstClr val="black"/>
                </a:solidFill>
                <a:latin typeface="Segoe UI Light" pitchFamily="34" charset="0"/>
              </a:rPr>
              <a:t>Each site is specific to a country</a:t>
            </a:r>
          </a:p>
          <a:p>
            <a:endParaRPr lang="en-US" sz="800" dirty="0">
              <a:ln>
                <a:solidFill>
                  <a:prstClr val="black">
                    <a:lumMod val="85000"/>
                    <a:lumOff val="15000"/>
                  </a:prstClr>
                </a:solidFill>
              </a:ln>
              <a:solidFill>
                <a:prstClr val="black"/>
              </a:solidFill>
              <a:latin typeface="Segoe UI Light" pitchFamily="34" charset="0"/>
            </a:endParaRPr>
          </a:p>
          <a:p>
            <a:r>
              <a:rPr lang="en-US" dirty="0">
                <a:ln>
                  <a:solidFill>
                    <a:prstClr val="black">
                      <a:lumMod val="85000"/>
                      <a:lumOff val="15000"/>
                    </a:prstClr>
                  </a:solidFill>
                </a:ln>
                <a:solidFill>
                  <a:prstClr val="black"/>
                </a:solidFill>
                <a:latin typeface="Segoe UI Light" pitchFamily="34" charset="0"/>
              </a:rPr>
              <a:t>You get one per market country in your region for free!</a:t>
            </a:r>
          </a:p>
          <a:p>
            <a:endParaRPr lang="en-US" sz="800" dirty="0">
              <a:ln>
                <a:solidFill>
                  <a:prstClr val="black">
                    <a:lumMod val="85000"/>
                    <a:lumOff val="15000"/>
                  </a:prstClr>
                </a:solidFill>
              </a:ln>
              <a:solidFill>
                <a:prstClr val="black"/>
              </a:solidFill>
              <a:latin typeface="Segoe UI Light" pitchFamily="34" charset="0"/>
            </a:endParaRPr>
          </a:p>
          <a:p>
            <a:r>
              <a:rPr lang="en-US" dirty="0">
                <a:ln>
                  <a:solidFill>
                    <a:prstClr val="black">
                      <a:lumMod val="85000"/>
                      <a:lumOff val="15000"/>
                    </a:prstClr>
                  </a:solidFill>
                </a:ln>
                <a:solidFill>
                  <a:prstClr val="black"/>
                </a:solidFill>
                <a:latin typeface="Segoe UI Light" pitchFamily="34" charset="0"/>
              </a:rPr>
              <a:t>You can purchase more</a:t>
            </a:r>
          </a:p>
        </p:txBody>
      </p:sp>
      <p:sp>
        <p:nvSpPr>
          <p:cNvPr id="6" name="Rectangle 5"/>
          <p:cNvSpPr/>
          <p:nvPr/>
        </p:nvSpPr>
        <p:spPr>
          <a:xfrm>
            <a:off x="389448" y="959584"/>
            <a:ext cx="1968809" cy="1631216"/>
          </a:xfrm>
          <a:prstGeom prst="rect">
            <a:avLst/>
          </a:prstGeom>
        </p:spPr>
        <p:txBody>
          <a:bodyPr wrap="none">
            <a:spAutoFit/>
          </a:bodyPr>
          <a:lstStyle/>
          <a:p>
            <a:r>
              <a:rPr lang="zh-TW" altLang="en-US" sz="5000" dirty="0">
                <a:ln>
                  <a:solidFill>
                    <a:prstClr val="black">
                      <a:lumMod val="85000"/>
                      <a:lumOff val="15000"/>
                    </a:prstClr>
                  </a:solidFill>
                </a:ln>
                <a:solidFill>
                  <a:prstClr val="black"/>
                </a:solidFill>
                <a:latin typeface="華康儷中黑" panose="020B0509000000000000" pitchFamily="49" charset="-120"/>
                <a:ea typeface="華康儷中黑" panose="020B0509000000000000" pitchFamily="49" charset="-120"/>
              </a:rPr>
              <a:t>設定</a:t>
            </a:r>
            <a:endParaRPr lang="en-US" sz="5000" dirty="0">
              <a:ln>
                <a:solidFill>
                  <a:prstClr val="black">
                    <a:lumMod val="85000"/>
                    <a:lumOff val="15000"/>
                  </a:prstClr>
                </a:solidFill>
              </a:ln>
              <a:solidFill>
                <a:prstClr val="black"/>
              </a:solidFill>
              <a:latin typeface="華康儷中黑" panose="020B0509000000000000" pitchFamily="49" charset="-120"/>
              <a:ea typeface="華康儷中黑" panose="020B0509000000000000" pitchFamily="49" charset="-120"/>
            </a:endParaRPr>
          </a:p>
          <a:p>
            <a:r>
              <a:rPr lang="en-US" sz="5000" dirty="0">
                <a:ln>
                  <a:solidFill>
                    <a:prstClr val="black">
                      <a:lumMod val="85000"/>
                      <a:lumOff val="15000"/>
                    </a:prstClr>
                  </a:solidFill>
                </a:ln>
                <a:solidFill>
                  <a:prstClr val="black"/>
                </a:solidFill>
                <a:latin typeface="Segoe UI Light" pitchFamily="34" charset="0"/>
              </a:rPr>
              <a:t>Set Up</a:t>
            </a:r>
          </a:p>
        </p:txBody>
      </p:sp>
      <p:sp>
        <p:nvSpPr>
          <p:cNvPr id="7" name="Rectangle 6"/>
          <p:cNvSpPr/>
          <p:nvPr/>
        </p:nvSpPr>
        <p:spPr>
          <a:xfrm>
            <a:off x="4786314" y="1905023"/>
            <a:ext cx="4071934" cy="1200329"/>
          </a:xfrm>
          <a:prstGeom prst="rect">
            <a:avLst/>
          </a:prstGeom>
        </p:spPr>
        <p:txBody>
          <a:bodyPr wrap="square">
            <a:spAutoFit/>
          </a:bodyPr>
          <a:lstStyle/>
          <a:p>
            <a:pPr algn="ctr"/>
            <a:r>
              <a:rPr lang="zh-TW" altLang="en-US" sz="2400" dirty="0">
                <a:ln>
                  <a:solidFill>
                    <a:srgbClr val="7CC623"/>
                  </a:solidFill>
                </a:ln>
                <a:solidFill>
                  <a:srgbClr val="7CC623"/>
                </a:solidFill>
                <a:latin typeface="華康儷中黑" panose="020B0509000000000000" pitchFamily="49" charset="-120"/>
                <a:ea typeface="華康儷中黑" panose="020B0509000000000000" pitchFamily="49" charset="-120"/>
              </a:rPr>
              <a:t>香港經銷商可以得到</a:t>
            </a:r>
            <a:endParaRPr lang="en-US" sz="2400" dirty="0">
              <a:ln>
                <a:solidFill>
                  <a:srgbClr val="7CC623"/>
                </a:solidFill>
              </a:ln>
              <a:solidFill>
                <a:srgbClr val="7CC623"/>
              </a:solidFill>
              <a:latin typeface="華康儷中黑" panose="020B0509000000000000" pitchFamily="49" charset="-120"/>
              <a:ea typeface="華康儷中黑" panose="020B0509000000000000" pitchFamily="49" charset="-120"/>
            </a:endParaRPr>
          </a:p>
          <a:p>
            <a:pPr algn="ctr"/>
            <a:r>
              <a:rPr lang="en-US" sz="2400" dirty="0">
                <a:ln>
                  <a:solidFill>
                    <a:srgbClr val="7CC623"/>
                  </a:solidFill>
                </a:ln>
                <a:solidFill>
                  <a:srgbClr val="7CC623"/>
                </a:solidFill>
                <a:latin typeface="Segoe UI Light" pitchFamily="34" charset="0"/>
              </a:rPr>
              <a:t>For example HK</a:t>
            </a:r>
            <a:r>
              <a:rPr lang="en-US" altLang="zh-TW" sz="2400" dirty="0">
                <a:ln>
                  <a:solidFill>
                    <a:srgbClr val="7CC623"/>
                  </a:solidFill>
                </a:ln>
                <a:solidFill>
                  <a:srgbClr val="7CC623"/>
                </a:solidFill>
                <a:latin typeface="Segoe UI Light" pitchFamily="34" charset="0"/>
              </a:rPr>
              <a:t>G</a:t>
            </a:r>
            <a:r>
              <a:rPr lang="en-US" sz="2400" dirty="0">
                <a:ln>
                  <a:solidFill>
                    <a:srgbClr val="7CC623"/>
                  </a:solidFill>
                </a:ln>
                <a:solidFill>
                  <a:srgbClr val="7CC623"/>
                </a:solidFill>
                <a:latin typeface="Segoe UI Light" pitchFamily="34" charset="0"/>
              </a:rPr>
              <a:t> distributor would get</a:t>
            </a:r>
          </a:p>
        </p:txBody>
      </p:sp>
      <p:sp>
        <p:nvSpPr>
          <p:cNvPr id="8" name="Rectangle 7"/>
          <p:cNvSpPr/>
          <p:nvPr/>
        </p:nvSpPr>
        <p:spPr>
          <a:xfrm>
            <a:off x="4191000" y="3810000"/>
            <a:ext cx="5043518" cy="1107996"/>
          </a:xfrm>
          <a:prstGeom prst="rect">
            <a:avLst/>
          </a:prstGeom>
        </p:spPr>
        <p:txBody>
          <a:bodyPr wrap="square">
            <a:spAutoFit/>
          </a:bodyPr>
          <a:lstStyle/>
          <a:p>
            <a:pPr lvl="1"/>
            <a:r>
              <a:rPr lang="zh-TW" altLang="en-US" sz="2200" dirty="0">
                <a:ln>
                  <a:solidFill>
                    <a:prstClr val="white"/>
                  </a:solidFill>
                </a:ln>
                <a:solidFill>
                  <a:prstClr val="white"/>
                </a:solidFill>
                <a:latin typeface="華康儷中黑" panose="020B0509000000000000" pitchFamily="49" charset="-120"/>
                <a:ea typeface="華康儷中黑" panose="020B0509000000000000" pitchFamily="49" charset="-120"/>
              </a:rPr>
              <a:t>香港版本 </a:t>
            </a:r>
            <a:r>
              <a:rPr lang="en-US" altLang="zh-TW" sz="2000" dirty="0">
                <a:ln>
                  <a:solidFill>
                    <a:prstClr val="white"/>
                  </a:solidFill>
                </a:ln>
                <a:solidFill>
                  <a:prstClr val="white"/>
                </a:solidFill>
                <a:latin typeface="Segoe UI Light" pitchFamily="34" charset="0"/>
              </a:rPr>
              <a:t>HKG</a:t>
            </a:r>
            <a:r>
              <a:rPr lang="zh-TW" altLang="en-US" sz="2000" dirty="0">
                <a:ln>
                  <a:solidFill>
                    <a:prstClr val="white"/>
                  </a:solidFill>
                </a:ln>
                <a:solidFill>
                  <a:prstClr val="white"/>
                </a:solidFill>
                <a:latin typeface="Segoe UI Light" pitchFamily="34" charset="0"/>
              </a:rPr>
              <a:t> </a:t>
            </a:r>
            <a:r>
              <a:rPr lang="en-US" sz="2000" dirty="0">
                <a:ln>
                  <a:solidFill>
                    <a:prstClr val="white"/>
                  </a:solidFill>
                </a:ln>
                <a:solidFill>
                  <a:prstClr val="white"/>
                </a:solidFill>
                <a:latin typeface="Segoe UI Light" pitchFamily="34" charset="0"/>
              </a:rPr>
              <a:t>version, code HK6066</a:t>
            </a:r>
          </a:p>
          <a:p>
            <a:pPr lvl="1"/>
            <a:r>
              <a:rPr lang="zh-TW" altLang="en-US" sz="2200" dirty="0">
                <a:ln>
                  <a:solidFill>
                    <a:prstClr val="white"/>
                  </a:solidFill>
                </a:ln>
                <a:solidFill>
                  <a:prstClr val="white"/>
                </a:solidFill>
                <a:latin typeface="華康儷中黑" panose="020B0509000000000000" pitchFamily="49" charset="-120"/>
                <a:ea typeface="華康儷中黑" panose="020B0509000000000000" pitchFamily="49" charset="-120"/>
              </a:rPr>
              <a:t>台灣版本 </a:t>
            </a:r>
            <a:r>
              <a:rPr lang="en-US" altLang="zh-TW" sz="2000" dirty="0">
                <a:ln>
                  <a:solidFill>
                    <a:prstClr val="white"/>
                  </a:solidFill>
                </a:ln>
                <a:solidFill>
                  <a:prstClr val="white"/>
                </a:solidFill>
                <a:latin typeface="Segoe UI Light" pitchFamily="34" charset="0"/>
              </a:rPr>
              <a:t>TWN</a:t>
            </a:r>
            <a:r>
              <a:rPr lang="en-US" sz="2000" dirty="0">
                <a:ln>
                  <a:solidFill>
                    <a:prstClr val="white"/>
                  </a:solidFill>
                </a:ln>
                <a:solidFill>
                  <a:prstClr val="white"/>
                </a:solidFill>
                <a:latin typeface="Segoe UI Light" pitchFamily="34" charset="0"/>
              </a:rPr>
              <a:t> version, code T6066</a:t>
            </a:r>
          </a:p>
          <a:p>
            <a:pPr lvl="1"/>
            <a:r>
              <a:rPr lang="zh-TW" altLang="en-US" sz="2200" dirty="0">
                <a:ln>
                  <a:solidFill>
                    <a:prstClr val="white"/>
                  </a:solidFill>
                </a:ln>
                <a:solidFill>
                  <a:prstClr val="white"/>
                </a:solidFill>
                <a:latin typeface="華康儷中黑" panose="020B0509000000000000" pitchFamily="49" charset="-120"/>
                <a:ea typeface="華康儷中黑" panose="020B0509000000000000" pitchFamily="49" charset="-120"/>
              </a:rPr>
              <a:t>澳洲版本 </a:t>
            </a:r>
            <a:r>
              <a:rPr lang="en-US" sz="2000" dirty="0">
                <a:ln>
                  <a:solidFill>
                    <a:prstClr val="white"/>
                  </a:solidFill>
                </a:ln>
                <a:solidFill>
                  <a:prstClr val="white"/>
                </a:solidFill>
                <a:latin typeface="Segoe UI Light" pitchFamily="34" charset="0"/>
              </a:rPr>
              <a:t>AUS version, code 76066</a:t>
            </a:r>
          </a:p>
        </p:txBody>
      </p:sp>
    </p:spTree>
    <p:extLst>
      <p:ext uri="{BB962C8B-B14F-4D97-AF65-F5344CB8AC3E}">
        <p14:creationId xmlns:p14="http://schemas.microsoft.com/office/powerpoint/2010/main" xmlns="" val="625236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17691"/>
            <a:ext cx="13335000" cy="6677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2879" y="2681514"/>
            <a:ext cx="1524000" cy="228600"/>
          </a:xfrm>
          <a:prstGeom prst="rect">
            <a:avLst/>
          </a:prstGeom>
          <a:solidFill>
            <a:srgbClr val="4F81BD">
              <a:alpha val="32157"/>
            </a:srgbClr>
          </a:solidFill>
          <a:ln>
            <a:solidFill>
              <a:srgbClr val="0032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622964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8100" y="0"/>
            <a:ext cx="9288780" cy="17949946"/>
            <a:chOff x="-38100" y="19050"/>
            <a:chExt cx="9288780" cy="17949946"/>
          </a:xfrm>
        </p:grpSpPr>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5240" y="15030450"/>
              <a:ext cx="9235440" cy="29385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8100" y="19050"/>
              <a:ext cx="9235440" cy="62678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100" y="6153150"/>
              <a:ext cx="9235440" cy="64759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0" y="8839200"/>
              <a:ext cx="9235440" cy="6305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0" name="Rectangle 9"/>
          <p:cNvSpPr/>
          <p:nvPr/>
        </p:nvSpPr>
        <p:spPr>
          <a:xfrm>
            <a:off x="2524125" y="2584667"/>
            <a:ext cx="4038600" cy="1107996"/>
          </a:xfrm>
          <a:prstGeom prst="rect">
            <a:avLst/>
          </a:prstGeom>
          <a:solidFill>
            <a:srgbClr val="7CC623"/>
          </a:solidFill>
        </p:spPr>
        <p:txBody>
          <a:bodyPr wrap="square">
            <a:spAutoFit/>
          </a:bodyPr>
          <a:lstStyle/>
          <a:p>
            <a:pPr algn="ctr"/>
            <a:r>
              <a:rPr lang="zh-TW" alt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每個訂閱都個別設定</a:t>
            </a:r>
            <a:endParaRPr 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endParaRPr>
          </a:p>
          <a:p>
            <a:pPr algn="ctr"/>
            <a:r>
              <a:rPr lang="en-US" sz="2200" dirty="0">
                <a:ln>
                  <a:solidFill>
                    <a:prstClr val="black">
                      <a:lumMod val="85000"/>
                      <a:lumOff val="15000"/>
                    </a:prstClr>
                  </a:solidFill>
                </a:ln>
                <a:solidFill>
                  <a:prstClr val="black"/>
                </a:solidFill>
                <a:latin typeface="Segoe UI Light" pitchFamily="34" charset="0"/>
                <a:ea typeface="Tahoma" panose="020B0604030504040204" pitchFamily="34" charset="0"/>
                <a:cs typeface="Tahoma" panose="020B0604030504040204" pitchFamily="34" charset="0"/>
              </a:rPr>
              <a:t>Each subscription is set up separately</a:t>
            </a:r>
          </a:p>
        </p:txBody>
      </p:sp>
      <p:sp>
        <p:nvSpPr>
          <p:cNvPr id="12" name="Rectangle 11"/>
          <p:cNvSpPr/>
          <p:nvPr/>
        </p:nvSpPr>
        <p:spPr>
          <a:xfrm>
            <a:off x="2613660" y="3307942"/>
            <a:ext cx="4038600" cy="769441"/>
          </a:xfrm>
          <a:prstGeom prst="rect">
            <a:avLst/>
          </a:prstGeom>
          <a:solidFill>
            <a:srgbClr val="7CC623"/>
          </a:solidFill>
        </p:spPr>
        <p:txBody>
          <a:bodyPr wrap="square">
            <a:spAutoFit/>
          </a:bodyPr>
          <a:lstStyle/>
          <a:p>
            <a:pPr algn="ctr"/>
            <a:r>
              <a:rPr lang="zh-TW" alt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選擇產品</a:t>
            </a:r>
            <a:endParaRPr lang="en-US" sz="2200" dirty="0">
              <a:ln>
                <a:solidFill>
                  <a:prstClr val="black">
                    <a:lumMod val="85000"/>
                    <a:lumOff val="15000"/>
                  </a:prstClr>
                </a:solidFill>
              </a:ln>
              <a:solidFill>
                <a:prstClr val="black"/>
              </a:solidFill>
              <a:latin typeface="Segoe UI Light" pitchFamily="34" charset="0"/>
              <a:ea typeface="Tahoma" panose="020B0604030504040204" pitchFamily="34" charset="0"/>
              <a:cs typeface="Tahoma" panose="020B0604030504040204" pitchFamily="34" charset="0"/>
            </a:endParaRPr>
          </a:p>
          <a:p>
            <a:pPr algn="ctr"/>
            <a:r>
              <a:rPr lang="en-US" sz="2200" dirty="0">
                <a:ln>
                  <a:solidFill>
                    <a:prstClr val="black">
                      <a:lumMod val="85000"/>
                      <a:lumOff val="15000"/>
                    </a:prstClr>
                  </a:solidFill>
                </a:ln>
                <a:solidFill>
                  <a:prstClr val="black"/>
                </a:solidFill>
                <a:latin typeface="Segoe UI Light" pitchFamily="34" charset="0"/>
                <a:ea typeface="Tahoma" panose="020B0604030504040204" pitchFamily="34" charset="0"/>
                <a:cs typeface="Tahoma" panose="020B0604030504040204" pitchFamily="34" charset="0"/>
              </a:rPr>
              <a:t>Select the products</a:t>
            </a:r>
          </a:p>
        </p:txBody>
      </p:sp>
      <p:sp>
        <p:nvSpPr>
          <p:cNvPr id="13" name="Rectangle 12"/>
          <p:cNvSpPr/>
          <p:nvPr/>
        </p:nvSpPr>
        <p:spPr>
          <a:xfrm>
            <a:off x="2505075" y="4343400"/>
            <a:ext cx="4038600" cy="1107996"/>
          </a:xfrm>
          <a:prstGeom prst="rect">
            <a:avLst/>
          </a:prstGeom>
          <a:solidFill>
            <a:srgbClr val="7CC623"/>
          </a:solidFill>
        </p:spPr>
        <p:txBody>
          <a:bodyPr wrap="square">
            <a:spAutoFit/>
          </a:bodyPr>
          <a:lstStyle/>
          <a:p>
            <a:pPr algn="ctr"/>
            <a:r>
              <a:rPr lang="zh-TW" alt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選擇頁面連結</a:t>
            </a:r>
            <a:endParaRPr lang="en-US" altLang="zh-TW"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endParaRPr>
          </a:p>
          <a:p>
            <a:pPr algn="ctr"/>
            <a:r>
              <a:rPr lang="en-US" sz="2200" dirty="0">
                <a:ln>
                  <a:solidFill>
                    <a:prstClr val="black">
                      <a:lumMod val="85000"/>
                      <a:lumOff val="15000"/>
                    </a:prstClr>
                  </a:solidFill>
                </a:ln>
                <a:solidFill>
                  <a:prstClr val="black"/>
                </a:solidFill>
                <a:latin typeface="Segoe UI Light" pitchFamily="34" charset="0"/>
                <a:ea typeface="Tahoma" panose="020B0604030504040204" pitchFamily="34" charset="0"/>
                <a:cs typeface="Tahoma" panose="020B0604030504040204" pitchFamily="34" charset="0"/>
              </a:rPr>
              <a:t>Select what goes on the landing page</a:t>
            </a:r>
          </a:p>
        </p:txBody>
      </p:sp>
      <p:sp>
        <p:nvSpPr>
          <p:cNvPr id="16" name="Rectangle 15"/>
          <p:cNvSpPr/>
          <p:nvPr/>
        </p:nvSpPr>
        <p:spPr>
          <a:xfrm>
            <a:off x="2552700" y="3134380"/>
            <a:ext cx="4038600" cy="769441"/>
          </a:xfrm>
          <a:prstGeom prst="rect">
            <a:avLst/>
          </a:prstGeom>
          <a:solidFill>
            <a:srgbClr val="7CC623"/>
          </a:solidFill>
        </p:spPr>
        <p:txBody>
          <a:bodyPr wrap="square">
            <a:spAutoFit/>
          </a:bodyPr>
          <a:lstStyle/>
          <a:p>
            <a:pPr algn="ctr"/>
            <a:r>
              <a:rPr lang="zh-TW" alt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rPr>
              <a:t>選擇設計版面</a:t>
            </a:r>
            <a:endParaRPr lang="en-US" sz="2200" dirty="0">
              <a:ln>
                <a:solidFill>
                  <a:prstClr val="black">
                    <a:lumMod val="85000"/>
                    <a:lumOff val="15000"/>
                  </a:prstClr>
                </a:solidFill>
              </a:ln>
              <a:solidFill>
                <a:prstClr val="black"/>
              </a:solidFill>
              <a:latin typeface="華康儷細黑" panose="020B0309000000000000" pitchFamily="49" charset="-120"/>
              <a:ea typeface="華康儷細黑" panose="020B0309000000000000" pitchFamily="49" charset="-120"/>
              <a:cs typeface="Tahoma" panose="020B0604030504040204" pitchFamily="34" charset="0"/>
            </a:endParaRPr>
          </a:p>
          <a:p>
            <a:pPr algn="ctr"/>
            <a:r>
              <a:rPr lang="en-US" sz="2200" dirty="0">
                <a:ln>
                  <a:solidFill>
                    <a:prstClr val="black">
                      <a:lumMod val="85000"/>
                      <a:lumOff val="15000"/>
                    </a:prstClr>
                  </a:solidFill>
                </a:ln>
                <a:solidFill>
                  <a:prstClr val="black"/>
                </a:solidFill>
                <a:latin typeface="Segoe UI Light" pitchFamily="34" charset="0"/>
                <a:ea typeface="Tahoma" panose="020B0604030504040204" pitchFamily="34" charset="0"/>
                <a:cs typeface="Tahoma" panose="020B0604030504040204" pitchFamily="34" charset="0"/>
              </a:rPr>
              <a:t>Select the design</a:t>
            </a:r>
          </a:p>
        </p:txBody>
      </p:sp>
      <p:sp>
        <p:nvSpPr>
          <p:cNvPr id="18" name="Rectangle 17"/>
          <p:cNvSpPr/>
          <p:nvPr/>
        </p:nvSpPr>
        <p:spPr>
          <a:xfrm>
            <a:off x="30480" y="2286000"/>
            <a:ext cx="9052560" cy="1469173"/>
          </a:xfrm>
          <a:prstGeom prst="rect">
            <a:avLst/>
          </a:prstGeom>
          <a:noFill/>
          <a:ln w="73025">
            <a:solidFill>
              <a:srgbClr val="7CC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2931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64" presetClass="path" presetSubtype="0" accel="50000" decel="50000" fill="hold" nodeType="afterEffect">
                                  <p:stCondLst>
                                    <p:cond delay="0"/>
                                  </p:stCondLst>
                                  <p:childTnLst>
                                    <p:animMotion origin="layout" path="M 3.33333E-6 -4.44444E-6 L 3.33333E-6 -1.25555 " pathEditMode="relative" rAng="0" ptsTypes="AA">
                                      <p:cBhvr>
                                        <p:cTn id="24" dur="3000" fill="hold"/>
                                        <p:tgtEl>
                                          <p:spTgt spid="2"/>
                                        </p:tgtEl>
                                        <p:attrNameLst>
                                          <p:attrName>ppt_x</p:attrName>
                                          <p:attrName>ppt_y</p:attrName>
                                        </p:attrNameLst>
                                      </p:cBhvr>
                                      <p:rCtr x="0" y="-62778"/>
                                    </p:animMotion>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64" presetClass="path" presetSubtype="0" accel="50000" decel="50000" fill="hold" nodeType="withEffect">
                                  <p:stCondLst>
                                    <p:cond delay="0"/>
                                  </p:stCondLst>
                                  <p:childTnLst>
                                    <p:animMotion origin="layout" path="M 4.16667E-6 -1.25503 L 4.16667E-6 -1.94312 " pathEditMode="relative" rAng="0" ptsTypes="AA">
                                      <p:cBhvr>
                                        <p:cTn id="35" dur="3000" fill="hold"/>
                                        <p:tgtEl>
                                          <p:spTgt spid="2"/>
                                        </p:tgtEl>
                                        <p:attrNameLst>
                                          <p:attrName>ppt_x</p:attrName>
                                          <p:attrName>ppt_y</p:attrName>
                                        </p:attrNameLst>
                                      </p:cBhvr>
                                      <p:rCtr x="0" y="-34405"/>
                                    </p:animMotion>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6" grpId="0" animBg="1"/>
      <p:bldP spid="16" grpId="1"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 name="Rectangle 6"/>
          <p:cNvSpPr/>
          <p:nvPr/>
        </p:nvSpPr>
        <p:spPr>
          <a:xfrm>
            <a:off x="4000496" y="0"/>
            <a:ext cx="5143504" cy="64770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black">
                    <a:lumMod val="85000"/>
                    <a:lumOff val="15000"/>
                  </a:prstClr>
                </a:solidFill>
              </a:ln>
              <a:solidFill>
                <a:prstClr val="white"/>
              </a:solidFill>
              <a:latin typeface="Segoe UI Light" pitchFamily="34" charset="0"/>
            </a:endParaRPr>
          </a:p>
        </p:txBody>
      </p:sp>
      <p:sp>
        <p:nvSpPr>
          <p:cNvPr id="3" name="Content Placeholder 2"/>
          <p:cNvSpPr>
            <a:spLocks noGrp="1"/>
          </p:cNvSpPr>
          <p:nvPr>
            <p:ph idx="1"/>
          </p:nvPr>
        </p:nvSpPr>
        <p:spPr>
          <a:xfrm>
            <a:off x="4179075" y="76200"/>
            <a:ext cx="4786346" cy="6324621"/>
          </a:xfrm>
        </p:spPr>
        <p:txBody>
          <a:bodyPr>
            <a:noAutofit/>
          </a:bodyPr>
          <a:lstStyle/>
          <a:p>
            <a:pPr>
              <a:lnSpc>
                <a:spcPts val="2000"/>
              </a:lnSpc>
              <a:spcBef>
                <a:spcPts val="0"/>
              </a:spcBef>
            </a:pPr>
            <a:endParaRPr lang="zh-TW" altLang="en-US" sz="2000" b="1" dirty="0">
              <a:ln>
                <a:solidFill>
                  <a:schemeClr val="bg1"/>
                </a:solidFill>
              </a:ln>
              <a:solidFill>
                <a:schemeClr val="bg1"/>
              </a:solidFill>
              <a:latin typeface="Segoe UI Light" pitchFamily="34" charset="0"/>
            </a:endParaRPr>
          </a:p>
          <a:p>
            <a:pPr>
              <a:lnSpc>
                <a:spcPts val="2000"/>
              </a:lnSpc>
              <a:spcBef>
                <a:spcPts val="0"/>
              </a:spcBef>
            </a:pPr>
            <a:r>
              <a:rPr lang="zh-TW" altLang="en-US" sz="2000" b="1" dirty="0" smtClean="0">
                <a:ln>
                  <a:solidFill>
                    <a:schemeClr val="bg1"/>
                  </a:solidFill>
                </a:ln>
                <a:solidFill>
                  <a:schemeClr val="bg1"/>
                </a:solidFill>
                <a:latin typeface="Segoe UI Light" pitchFamily="34" charset="0"/>
              </a:rPr>
              <a:t>運</a:t>
            </a:r>
            <a:r>
              <a:rPr lang="zh-TW" altLang="en-US" sz="2000" b="1" dirty="0">
                <a:ln>
                  <a:solidFill>
                    <a:schemeClr val="bg1"/>
                  </a:solidFill>
                </a:ln>
                <a:solidFill>
                  <a:schemeClr val="bg1"/>
                </a:solidFill>
                <a:latin typeface="Segoe UI Light" pitchFamily="34" charset="0"/>
              </a:rPr>
              <a:t>用你的網站獲得新客戶</a:t>
            </a:r>
            <a:r>
              <a:rPr lang="en-US" sz="2000" b="1" dirty="0">
                <a:ln>
                  <a:solidFill>
                    <a:schemeClr val="bg1"/>
                  </a:solidFill>
                </a:ln>
                <a:solidFill>
                  <a:schemeClr val="bg1"/>
                </a:solidFill>
                <a:latin typeface="Segoe UI Light" pitchFamily="34" charset="0"/>
              </a:rPr>
              <a:t/>
            </a:r>
            <a:br>
              <a:rPr lang="en-US" sz="2000" b="1" dirty="0">
                <a:ln>
                  <a:solidFill>
                    <a:schemeClr val="bg1"/>
                  </a:solidFill>
                </a:ln>
                <a:solidFill>
                  <a:schemeClr val="bg1"/>
                </a:solidFill>
                <a:latin typeface="Segoe UI Light" pitchFamily="34" charset="0"/>
              </a:rPr>
            </a:br>
            <a:endParaRPr lang="en-US" sz="2000" b="1" dirty="0">
              <a:ln>
                <a:solidFill>
                  <a:schemeClr val="bg1"/>
                </a:solidFill>
              </a:ln>
              <a:solidFill>
                <a:schemeClr val="bg1"/>
              </a:solidFill>
              <a:latin typeface="Segoe UI Light" pitchFamily="34" charset="0"/>
            </a:endParaRPr>
          </a:p>
          <a:p>
            <a:pPr>
              <a:lnSpc>
                <a:spcPts val="2000"/>
              </a:lnSpc>
              <a:spcBef>
                <a:spcPts val="0"/>
              </a:spcBef>
            </a:pPr>
            <a:r>
              <a:rPr lang="zh-TW" altLang="en-US" sz="2000" b="1" dirty="0">
                <a:ln>
                  <a:solidFill>
                    <a:schemeClr val="bg1"/>
                  </a:solidFill>
                </a:ln>
                <a:solidFill>
                  <a:schemeClr val="bg1"/>
                </a:solidFill>
                <a:latin typeface="Segoe UI Light" pitchFamily="34" charset="0"/>
              </a:rPr>
              <a:t>在健身室，在談話中，外出活動</a:t>
            </a:r>
          </a:p>
          <a:p>
            <a:pPr>
              <a:lnSpc>
                <a:spcPts val="2000"/>
              </a:lnSpc>
              <a:spcBef>
                <a:spcPts val="0"/>
              </a:spcBef>
            </a:pPr>
            <a:endParaRPr lang="en-US" sz="2000" b="1" dirty="0">
              <a:ln>
                <a:solidFill>
                  <a:schemeClr val="bg1"/>
                </a:solidFill>
              </a:ln>
              <a:solidFill>
                <a:schemeClr val="bg1"/>
              </a:solidFill>
              <a:latin typeface="Segoe UI Light" pitchFamily="34" charset="0"/>
            </a:endParaRPr>
          </a:p>
          <a:p>
            <a:pPr>
              <a:lnSpc>
                <a:spcPts val="2000"/>
              </a:lnSpc>
              <a:spcBef>
                <a:spcPts val="0"/>
              </a:spcBef>
            </a:pPr>
            <a:r>
              <a:rPr lang="zh-TW" altLang="en-US" sz="2000" b="1" dirty="0">
                <a:ln>
                  <a:solidFill>
                    <a:schemeClr val="bg1"/>
                  </a:solidFill>
                </a:ln>
                <a:solidFill>
                  <a:schemeClr val="bg1"/>
                </a:solidFill>
                <a:latin typeface="Segoe UI Light" pitchFamily="34" charset="0"/>
              </a:rPr>
              <a:t>社交媒體、線上</a:t>
            </a:r>
            <a:r>
              <a:rPr lang="en-US" sz="2000" b="1" dirty="0">
                <a:ln>
                  <a:solidFill>
                    <a:schemeClr val="bg1"/>
                  </a:solidFill>
                </a:ln>
                <a:solidFill>
                  <a:schemeClr val="bg1"/>
                </a:solidFill>
                <a:latin typeface="Segoe UI Light" pitchFamily="34" charset="0"/>
              </a:rPr>
              <a:t/>
            </a:r>
            <a:br>
              <a:rPr lang="en-US" sz="2000" b="1" dirty="0">
                <a:ln>
                  <a:solidFill>
                    <a:schemeClr val="bg1"/>
                  </a:solidFill>
                </a:ln>
                <a:solidFill>
                  <a:schemeClr val="bg1"/>
                </a:solidFill>
                <a:latin typeface="Segoe UI Light" pitchFamily="34" charset="0"/>
              </a:rPr>
            </a:br>
            <a:endParaRPr lang="en-US" sz="2000" b="1" dirty="0">
              <a:ln>
                <a:solidFill>
                  <a:schemeClr val="bg1"/>
                </a:solidFill>
              </a:ln>
              <a:solidFill>
                <a:schemeClr val="bg1"/>
              </a:solidFill>
              <a:latin typeface="Segoe UI Light" pitchFamily="34" charset="0"/>
            </a:endParaRPr>
          </a:p>
          <a:p>
            <a:pPr>
              <a:lnSpc>
                <a:spcPts val="2000"/>
              </a:lnSpc>
              <a:spcBef>
                <a:spcPts val="0"/>
              </a:spcBef>
            </a:pPr>
            <a:r>
              <a:rPr lang="zh-TW" altLang="en-US" sz="2000" b="1" dirty="0">
                <a:ln>
                  <a:solidFill>
                    <a:schemeClr val="bg1"/>
                  </a:solidFill>
                </a:ln>
                <a:solidFill>
                  <a:schemeClr val="bg1"/>
                </a:solidFill>
                <a:latin typeface="Segoe UI Light" pitchFamily="34" charset="0"/>
              </a:rPr>
              <a:t>建立自己的購物年金</a:t>
            </a:r>
            <a:r>
              <a:rPr lang="en-US" sz="2000" b="1" dirty="0">
                <a:ln>
                  <a:solidFill>
                    <a:schemeClr val="bg1"/>
                  </a:solidFill>
                </a:ln>
                <a:solidFill>
                  <a:schemeClr val="bg1"/>
                </a:solidFill>
                <a:latin typeface="Segoe UI Light" pitchFamily="34" charset="0"/>
              </a:rPr>
              <a:t/>
            </a:r>
            <a:br>
              <a:rPr lang="en-US" sz="2000" b="1" dirty="0">
                <a:ln>
                  <a:solidFill>
                    <a:schemeClr val="bg1"/>
                  </a:solidFill>
                </a:ln>
                <a:solidFill>
                  <a:schemeClr val="bg1"/>
                </a:solidFill>
                <a:latin typeface="Segoe UI Light" pitchFamily="34" charset="0"/>
              </a:rPr>
            </a:br>
            <a:endParaRPr lang="en-US" sz="2000" b="1" dirty="0">
              <a:ln>
                <a:solidFill>
                  <a:schemeClr val="bg1"/>
                </a:solidFill>
              </a:ln>
              <a:solidFill>
                <a:schemeClr val="bg1"/>
              </a:solidFill>
              <a:latin typeface="Segoe UI Light" pitchFamily="34" charset="0"/>
            </a:endParaRPr>
          </a:p>
          <a:p>
            <a:pPr>
              <a:lnSpc>
                <a:spcPts val="2000"/>
              </a:lnSpc>
              <a:spcBef>
                <a:spcPts val="0"/>
              </a:spcBef>
            </a:pPr>
            <a:r>
              <a:rPr lang="zh-TW" altLang="en-US" sz="2000" b="1" dirty="0">
                <a:ln>
                  <a:solidFill>
                    <a:schemeClr val="bg1"/>
                  </a:solidFill>
                </a:ln>
                <a:solidFill>
                  <a:schemeClr val="bg1"/>
                </a:solidFill>
                <a:latin typeface="Segoe UI Light" pitchFamily="34" charset="0"/>
              </a:rPr>
              <a:t>當人問你“</a:t>
            </a:r>
            <a:r>
              <a:rPr lang="zh-TW" altLang="en-US" sz="2000" b="1" dirty="0" smtClean="0">
                <a:ln>
                  <a:solidFill>
                    <a:schemeClr val="bg1"/>
                  </a:solidFill>
                </a:ln>
                <a:solidFill>
                  <a:schemeClr val="bg1"/>
                </a:solidFill>
                <a:latin typeface="Segoe UI Light" pitchFamily="34" charset="0"/>
              </a:rPr>
              <a:t>這是</a:t>
            </a:r>
            <a:r>
              <a:rPr lang="zh-TW" altLang="en-US" sz="2000" b="1" dirty="0" smtClean="0">
                <a:ln>
                  <a:solidFill>
                    <a:prstClr val="white"/>
                  </a:solidFill>
                </a:ln>
                <a:solidFill>
                  <a:prstClr val="white"/>
                </a:solidFill>
                <a:latin typeface="華康儷細黑" panose="020B0309000000000000" pitchFamily="49" charset="-120"/>
                <a:ea typeface="華康儷細黑" panose="020B0309000000000000" pitchFamily="49" charset="-120"/>
              </a:rPr>
              <a:t>甚</a:t>
            </a:r>
            <a:r>
              <a:rPr lang="zh-TW" altLang="en-US" sz="2000" b="1" dirty="0" smtClean="0">
                <a:ln>
                  <a:solidFill>
                    <a:schemeClr val="bg1"/>
                  </a:solidFill>
                </a:ln>
                <a:solidFill>
                  <a:schemeClr val="bg1"/>
                </a:solidFill>
                <a:latin typeface="Segoe UI Light" pitchFamily="34" charset="0"/>
              </a:rPr>
              <a:t>麼</a:t>
            </a:r>
            <a:r>
              <a:rPr lang="zh-TW" altLang="en-US" sz="2000" b="1" dirty="0">
                <a:ln>
                  <a:solidFill>
                    <a:schemeClr val="bg1"/>
                  </a:solidFill>
                </a:ln>
                <a:solidFill>
                  <a:schemeClr val="bg1"/>
                </a:solidFill>
                <a:latin typeface="Segoe UI Light" pitchFamily="34" charset="0"/>
              </a:rPr>
              <a:t>？”，就運用它！</a:t>
            </a:r>
            <a:r>
              <a:rPr lang="en-US" sz="2000" b="1" dirty="0" smtClean="0">
                <a:ln>
                  <a:solidFill>
                    <a:schemeClr val="bg1"/>
                  </a:solidFill>
                </a:ln>
                <a:solidFill>
                  <a:schemeClr val="bg1"/>
                </a:solidFill>
                <a:latin typeface="Segoe UI Light" pitchFamily="34" charset="0"/>
              </a:rPr>
              <a:t/>
            </a:r>
            <a:br>
              <a:rPr lang="en-US" sz="2000" b="1" dirty="0" smtClean="0">
                <a:ln>
                  <a:solidFill>
                    <a:schemeClr val="bg1"/>
                  </a:solidFill>
                </a:ln>
                <a:solidFill>
                  <a:schemeClr val="bg1"/>
                </a:solidFill>
                <a:latin typeface="Segoe UI Light" pitchFamily="34" charset="0"/>
              </a:rPr>
            </a:br>
            <a:endParaRPr lang="en-US" sz="2000" b="1" dirty="0" smtClean="0">
              <a:ln>
                <a:solidFill>
                  <a:schemeClr val="bg1"/>
                </a:solidFill>
              </a:ln>
              <a:solidFill>
                <a:schemeClr val="bg1"/>
              </a:solidFill>
              <a:latin typeface="Segoe UI Light" pitchFamily="34" charset="0"/>
            </a:endParaRPr>
          </a:p>
          <a:p>
            <a:pPr>
              <a:lnSpc>
                <a:spcPts val="2000"/>
              </a:lnSpc>
              <a:spcBef>
                <a:spcPts val="0"/>
              </a:spcBef>
            </a:pPr>
            <a:endParaRPr lang="en-US" sz="2000" b="1" dirty="0" smtClean="0">
              <a:ln>
                <a:solidFill>
                  <a:schemeClr val="bg1"/>
                </a:solidFill>
              </a:ln>
              <a:solidFill>
                <a:schemeClr val="bg1"/>
              </a:solidFill>
              <a:latin typeface="Segoe UI Light" pitchFamily="34" charset="0"/>
            </a:endParaRPr>
          </a:p>
          <a:p>
            <a:pPr>
              <a:lnSpc>
                <a:spcPts val="2000"/>
              </a:lnSpc>
              <a:spcBef>
                <a:spcPts val="0"/>
              </a:spcBef>
            </a:pPr>
            <a:r>
              <a:rPr lang="en-US" sz="2000" b="1" dirty="0" smtClean="0">
                <a:ln>
                  <a:solidFill>
                    <a:schemeClr val="bg1"/>
                  </a:solidFill>
                </a:ln>
                <a:solidFill>
                  <a:schemeClr val="bg1"/>
                </a:solidFill>
                <a:latin typeface="Segoe UI Light" pitchFamily="34" charset="0"/>
              </a:rPr>
              <a:t>Use your site to get new customers</a:t>
            </a:r>
            <a:br>
              <a:rPr lang="en-US" sz="2000" b="1" dirty="0" smtClean="0">
                <a:ln>
                  <a:solidFill>
                    <a:schemeClr val="bg1"/>
                  </a:solidFill>
                </a:ln>
                <a:solidFill>
                  <a:schemeClr val="bg1"/>
                </a:solidFill>
                <a:latin typeface="Segoe UI Light" pitchFamily="34" charset="0"/>
              </a:rPr>
            </a:br>
            <a:endParaRPr lang="en-US" sz="2000" b="1" dirty="0" smtClean="0">
              <a:ln>
                <a:solidFill>
                  <a:schemeClr val="bg1"/>
                </a:solidFill>
              </a:ln>
              <a:solidFill>
                <a:schemeClr val="bg1"/>
              </a:solidFill>
              <a:latin typeface="Segoe UI Light" pitchFamily="34" charset="0"/>
            </a:endParaRPr>
          </a:p>
          <a:p>
            <a:pPr>
              <a:lnSpc>
                <a:spcPts val="2000"/>
              </a:lnSpc>
              <a:spcBef>
                <a:spcPts val="0"/>
              </a:spcBef>
            </a:pPr>
            <a:r>
              <a:rPr lang="en-US" sz="2000" b="1" dirty="0" smtClean="0">
                <a:ln>
                  <a:solidFill>
                    <a:schemeClr val="bg1"/>
                  </a:solidFill>
                </a:ln>
                <a:solidFill>
                  <a:schemeClr val="bg1"/>
                </a:solidFill>
                <a:latin typeface="Segoe UI Light" pitchFamily="34" charset="0"/>
              </a:rPr>
              <a:t>At the gym, in </a:t>
            </a:r>
            <a:r>
              <a:rPr lang="en-US" sz="2000" b="1" dirty="0">
                <a:ln>
                  <a:solidFill>
                    <a:schemeClr val="bg1"/>
                  </a:solidFill>
                </a:ln>
                <a:solidFill>
                  <a:schemeClr val="bg1"/>
                </a:solidFill>
                <a:latin typeface="Segoe UI Light" pitchFamily="34" charset="0"/>
              </a:rPr>
              <a:t>conversations, out </a:t>
            </a:r>
            <a:r>
              <a:rPr lang="en-US" sz="2000" b="1" dirty="0" smtClean="0">
                <a:ln>
                  <a:solidFill>
                    <a:schemeClr val="bg1"/>
                  </a:solidFill>
                </a:ln>
                <a:solidFill>
                  <a:schemeClr val="bg1"/>
                </a:solidFill>
                <a:latin typeface="Segoe UI Light" pitchFamily="34" charset="0"/>
              </a:rPr>
              <a:t>socially</a:t>
            </a:r>
            <a:br>
              <a:rPr lang="en-US" sz="2000" b="1" dirty="0" smtClean="0">
                <a:ln>
                  <a:solidFill>
                    <a:schemeClr val="bg1"/>
                  </a:solidFill>
                </a:ln>
                <a:solidFill>
                  <a:schemeClr val="bg1"/>
                </a:solidFill>
                <a:latin typeface="Segoe UI Light" pitchFamily="34" charset="0"/>
              </a:rPr>
            </a:br>
            <a:endParaRPr lang="en-US" sz="2000" b="1" dirty="0">
              <a:ln>
                <a:solidFill>
                  <a:schemeClr val="bg1"/>
                </a:solidFill>
              </a:ln>
              <a:solidFill>
                <a:schemeClr val="bg1"/>
              </a:solidFill>
              <a:latin typeface="Segoe UI Light" pitchFamily="34" charset="0"/>
            </a:endParaRPr>
          </a:p>
          <a:p>
            <a:pPr>
              <a:lnSpc>
                <a:spcPts val="2000"/>
              </a:lnSpc>
              <a:spcBef>
                <a:spcPts val="0"/>
              </a:spcBef>
            </a:pPr>
            <a:r>
              <a:rPr lang="en-US" sz="2000" b="1" dirty="0" smtClean="0">
                <a:ln>
                  <a:solidFill>
                    <a:schemeClr val="bg1"/>
                  </a:solidFill>
                </a:ln>
                <a:solidFill>
                  <a:schemeClr val="bg1"/>
                </a:solidFill>
                <a:latin typeface="Segoe UI Light" pitchFamily="34" charset="0"/>
              </a:rPr>
              <a:t>Social media, online</a:t>
            </a:r>
            <a:br>
              <a:rPr lang="en-US" sz="2000" b="1" dirty="0" smtClean="0">
                <a:ln>
                  <a:solidFill>
                    <a:schemeClr val="bg1"/>
                  </a:solidFill>
                </a:ln>
                <a:solidFill>
                  <a:schemeClr val="bg1"/>
                </a:solidFill>
                <a:latin typeface="Segoe UI Light" pitchFamily="34" charset="0"/>
              </a:rPr>
            </a:br>
            <a:endParaRPr lang="en-US" sz="2000" b="1" dirty="0" smtClean="0">
              <a:ln>
                <a:solidFill>
                  <a:schemeClr val="bg1"/>
                </a:solidFill>
              </a:ln>
              <a:solidFill>
                <a:schemeClr val="bg1"/>
              </a:solidFill>
              <a:latin typeface="Segoe UI Light" pitchFamily="34" charset="0"/>
            </a:endParaRPr>
          </a:p>
          <a:p>
            <a:pPr>
              <a:lnSpc>
                <a:spcPts val="2000"/>
              </a:lnSpc>
              <a:spcBef>
                <a:spcPts val="0"/>
              </a:spcBef>
            </a:pPr>
            <a:r>
              <a:rPr lang="en-US" sz="2000" b="1" dirty="0" smtClean="0">
                <a:ln>
                  <a:solidFill>
                    <a:schemeClr val="bg1"/>
                  </a:solidFill>
                </a:ln>
                <a:solidFill>
                  <a:schemeClr val="bg1"/>
                </a:solidFill>
                <a:latin typeface="Segoe UI Light" pitchFamily="34" charset="0"/>
              </a:rPr>
              <a:t>Build their Shopping Annuity</a:t>
            </a:r>
            <a:br>
              <a:rPr lang="en-US" sz="2000" b="1" dirty="0" smtClean="0">
                <a:ln>
                  <a:solidFill>
                    <a:schemeClr val="bg1"/>
                  </a:solidFill>
                </a:ln>
                <a:solidFill>
                  <a:schemeClr val="bg1"/>
                </a:solidFill>
                <a:latin typeface="Segoe UI Light" pitchFamily="34" charset="0"/>
              </a:rPr>
            </a:br>
            <a:endParaRPr lang="en-US" sz="2000" b="1" dirty="0" smtClean="0">
              <a:ln>
                <a:solidFill>
                  <a:schemeClr val="bg1"/>
                </a:solidFill>
              </a:ln>
              <a:solidFill>
                <a:schemeClr val="bg1"/>
              </a:solidFill>
              <a:latin typeface="Segoe UI Light" pitchFamily="34" charset="0"/>
            </a:endParaRPr>
          </a:p>
          <a:p>
            <a:pPr>
              <a:lnSpc>
                <a:spcPts val="2000"/>
              </a:lnSpc>
              <a:spcBef>
                <a:spcPts val="0"/>
              </a:spcBef>
            </a:pPr>
            <a:r>
              <a:rPr lang="en-US" sz="2000" b="1" dirty="0" smtClean="0">
                <a:ln>
                  <a:solidFill>
                    <a:schemeClr val="bg1"/>
                  </a:solidFill>
                </a:ln>
                <a:solidFill>
                  <a:schemeClr val="bg1"/>
                </a:solidFill>
                <a:latin typeface="Segoe UI Light" pitchFamily="34" charset="0"/>
              </a:rPr>
              <a:t>Make this the follow up to “What’s that?”</a:t>
            </a:r>
          </a:p>
        </p:txBody>
      </p:sp>
      <p:sp>
        <p:nvSpPr>
          <p:cNvPr id="4" name="Title 1"/>
          <p:cNvSpPr txBox="1">
            <a:spLocks/>
          </p:cNvSpPr>
          <p:nvPr/>
        </p:nvSpPr>
        <p:spPr>
          <a:xfrm>
            <a:off x="119058" y="4762517"/>
            <a:ext cx="38100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b="0" kern="12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zh-TW" altLang="en-US" dirty="0" smtClean="0">
                <a:ln>
                  <a:solidFill>
                    <a:prstClr val="black">
                      <a:lumMod val="85000"/>
                      <a:lumOff val="15000"/>
                    </a:prstClr>
                  </a:solidFill>
                </a:ln>
                <a:solidFill>
                  <a:prstClr val="black">
                    <a:lumMod val="85000"/>
                    <a:lumOff val="15000"/>
                  </a:prstClr>
                </a:solidFill>
                <a:effectLst/>
                <a:latin typeface="華康儷中黑" panose="020B0509000000000000" pitchFamily="49" charset="-120"/>
                <a:ea typeface="華康儷中黑" panose="020B0509000000000000" pitchFamily="49" charset="-120"/>
              </a:rPr>
              <a:t>接下來</a:t>
            </a:r>
            <a:r>
              <a:rPr lang="en-US" altLang="zh-TW" dirty="0" smtClean="0">
                <a:ln>
                  <a:solidFill>
                    <a:prstClr val="black">
                      <a:lumMod val="85000"/>
                      <a:lumOff val="15000"/>
                    </a:prstClr>
                  </a:solidFill>
                </a:ln>
                <a:solidFill>
                  <a:prstClr val="black">
                    <a:lumMod val="85000"/>
                    <a:lumOff val="15000"/>
                  </a:prstClr>
                </a:solidFill>
                <a:effectLst/>
                <a:latin typeface="華康儷中黑" panose="020B0509000000000000" pitchFamily="49" charset="-120"/>
                <a:ea typeface="華康儷中黑" panose="020B0509000000000000" pitchFamily="49" charset="-120"/>
              </a:rPr>
              <a:t>….</a:t>
            </a:r>
            <a:endParaRPr lang="en-US" dirty="0" smtClean="0">
              <a:ln>
                <a:solidFill>
                  <a:prstClr val="black">
                    <a:lumMod val="85000"/>
                    <a:lumOff val="15000"/>
                  </a:prstClr>
                </a:solidFill>
              </a:ln>
              <a:solidFill>
                <a:prstClr val="black">
                  <a:lumMod val="85000"/>
                  <a:lumOff val="15000"/>
                </a:prstClr>
              </a:solidFill>
              <a:effectLst/>
              <a:latin typeface="華康儷中黑" panose="020B0509000000000000" pitchFamily="49" charset="-120"/>
              <a:ea typeface="華康儷中黑" panose="020B0509000000000000" pitchFamily="49" charset="-120"/>
            </a:endParaRPr>
          </a:p>
          <a:p>
            <a:r>
              <a:rPr lang="en-US" dirty="0" smtClean="0">
                <a:ln>
                  <a:solidFill>
                    <a:prstClr val="black">
                      <a:lumMod val="85000"/>
                      <a:lumOff val="15000"/>
                    </a:prstClr>
                  </a:solidFill>
                </a:ln>
                <a:solidFill>
                  <a:prstClr val="black">
                    <a:lumMod val="85000"/>
                    <a:lumOff val="15000"/>
                  </a:prstClr>
                </a:solidFill>
                <a:latin typeface="Segoe UI Light" pitchFamily="34" charset="0"/>
              </a:rPr>
              <a:t>What Next?</a:t>
            </a:r>
            <a:endParaRPr lang="en-US" dirty="0">
              <a:ln>
                <a:solidFill>
                  <a:prstClr val="black">
                    <a:lumMod val="85000"/>
                    <a:lumOff val="15000"/>
                  </a:prstClr>
                </a:solidFill>
              </a:ln>
              <a:solidFill>
                <a:prstClr val="black">
                  <a:lumMod val="85000"/>
                  <a:lumOff val="15000"/>
                </a:prstClr>
              </a:solidFill>
              <a:latin typeface="Segoe UI Light" pitchFamily="34" charset="0"/>
            </a:endParaRPr>
          </a:p>
        </p:txBody>
      </p:sp>
      <p:pic>
        <p:nvPicPr>
          <p:cNvPr id="8" name="Picture 7" descr="Footprint.jpg"/>
          <p:cNvPicPr>
            <a:picLocks noChangeAspect="1"/>
          </p:cNvPicPr>
          <p:nvPr/>
        </p:nvPicPr>
        <p:blipFill>
          <a:blip r:embed="rId2" cstate="screen"/>
          <a:stretch>
            <a:fillRect/>
          </a:stretch>
        </p:blipFill>
        <p:spPr>
          <a:xfrm rot="1631842">
            <a:off x="108598" y="1430115"/>
            <a:ext cx="3236070" cy="2786124"/>
          </a:xfrm>
          <a:prstGeom prst="rect">
            <a:avLst/>
          </a:prstGeom>
        </p:spPr>
      </p:pic>
    </p:spTree>
    <p:extLst>
      <p:ext uri="{BB962C8B-B14F-4D97-AF65-F5344CB8AC3E}">
        <p14:creationId xmlns:p14="http://schemas.microsoft.com/office/powerpoint/2010/main" xmlns="" val="2275694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157927" y="3895639"/>
            <a:ext cx="2213021" cy="250179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cid:AA22222B-F856-49B6-A935-3043B43E2425"/>
          <p:cNvPicPr>
            <a:picLocks noChangeAspect="1"/>
          </p:cNvPicPr>
          <p:nvPr/>
        </p:nvPicPr>
        <p:blipFill>
          <a:blip r:embed="rId3" r:link="rId4" cstate="screen">
            <a:extLst>
              <a:ext uri="{28A0092B-C50C-407E-A947-70E740481C1C}">
                <a14:useLocalDpi xmlns:a14="http://schemas.microsoft.com/office/drawing/2010/main" xmlns=""/>
              </a:ext>
            </a:extLst>
          </a:blip>
          <a:stretch>
            <a:fillRect/>
          </a:stretch>
        </p:blipFill>
        <p:spPr bwMode="auto">
          <a:xfrm>
            <a:off x="5397500" y="3925277"/>
            <a:ext cx="1837944" cy="2373923"/>
          </a:xfrm>
          <a:prstGeom prst="rect">
            <a:avLst/>
          </a:prstGeom>
          <a:noFill/>
        </p:spPr>
      </p:pic>
      <p:pic>
        <p:nvPicPr>
          <p:cNvPr id="20" name="Picture 19" descr="cid:BB230D7F-0707-4EDB-941E-172058294119"/>
          <p:cNvPicPr>
            <a:picLocks noChangeAspect="1"/>
          </p:cNvPicPr>
          <p:nvPr/>
        </p:nvPicPr>
        <p:blipFill>
          <a:blip r:embed="rId5" r:link="rId6" cstate="screen">
            <a:extLst>
              <a:ext uri="{28A0092B-C50C-407E-A947-70E740481C1C}">
                <a14:useLocalDpi xmlns:a14="http://schemas.microsoft.com/office/drawing/2010/main" xmlns=""/>
              </a:ext>
            </a:extLst>
          </a:blip>
          <a:srcRect/>
          <a:stretch>
            <a:fillRect/>
          </a:stretch>
        </p:blipFill>
        <p:spPr bwMode="auto">
          <a:xfrm>
            <a:off x="3559556" y="3911600"/>
            <a:ext cx="1837944" cy="2371690"/>
          </a:xfrm>
          <a:prstGeom prst="rect">
            <a:avLst/>
          </a:prstGeom>
          <a:noFill/>
          <a:ln>
            <a:noFill/>
          </a:ln>
        </p:spPr>
      </p:pic>
      <p:pic>
        <p:nvPicPr>
          <p:cNvPr id="19" name="Picture 18" descr="C:\Users\jeremyf\AppData\Local\Microsoft\Windows\Temporary Internet Files\Content.Outlook\41LXQ559\User_05 (2).jpg"/>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717956" y="4000500"/>
            <a:ext cx="1837944" cy="2371690"/>
          </a:xfrm>
          <a:prstGeom prst="rect">
            <a:avLst/>
          </a:prstGeom>
          <a:noFill/>
          <a:ln>
            <a:noFill/>
          </a:ln>
        </p:spPr>
      </p:pic>
      <p:pic>
        <p:nvPicPr>
          <p:cNvPr id="3074" name="Picture 2" descr="https://images.marketamerica.com/site/mw/themes/weight-management/images/admin/preview.jpg"/>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63500" y="3927566"/>
            <a:ext cx="1837944" cy="244462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07157" y="381000"/>
            <a:ext cx="9144000" cy="1692771"/>
          </a:xfrm>
          <a:prstGeom prst="rect">
            <a:avLst/>
          </a:prstGeom>
        </p:spPr>
        <p:txBody>
          <a:bodyPr wrap="square">
            <a:spAutoFit/>
          </a:bodyPr>
          <a:lstStyle/>
          <a:p>
            <a:pPr algn="ctr"/>
            <a:r>
              <a:rPr lang="zh-TW" altLang="en-US" sz="3600" dirty="0">
                <a:ln w="18415" cmpd="sng">
                  <a:noFill/>
                  <a:prstDash val="solid"/>
                </a:ln>
                <a:solidFill>
                  <a:srgbClr val="EEECE1"/>
                </a:solidFill>
                <a:effectLst>
                  <a:outerShdw blurRad="63500" dir="3600000" algn="tl" rotWithShape="0">
                    <a:srgbClr val="000000">
                      <a:alpha val="70000"/>
                    </a:srgbClr>
                  </a:outerShdw>
                </a:effectLst>
                <a:latin typeface="華康儷中黑" panose="020B0509000000000000" pitchFamily="49" charset="-120"/>
                <a:ea typeface="華康儷中黑" panose="020B0509000000000000" pitchFamily="49" charset="-120"/>
              </a:rPr>
              <a:t>強勁新工具助你獲得新客戶</a:t>
            </a:r>
            <a:endParaRPr lang="en-US" sz="3600" dirty="0">
              <a:ln w="18415" cmpd="sng">
                <a:noFill/>
                <a:prstDash val="solid"/>
              </a:ln>
              <a:solidFill>
                <a:srgbClr val="EEECE1"/>
              </a:solidFill>
              <a:effectLst>
                <a:outerShdw blurRad="63500" dir="3600000" algn="tl" rotWithShape="0">
                  <a:srgbClr val="000000">
                    <a:alpha val="70000"/>
                  </a:srgbClr>
                </a:outerShdw>
              </a:effectLst>
              <a:latin typeface="Segoe UI Light" pitchFamily="34" charset="0"/>
            </a:endParaRPr>
          </a:p>
          <a:p>
            <a:pPr algn="ctr"/>
            <a:r>
              <a:rPr lang="en-US" sz="3200" dirty="0">
                <a:ln w="18415" cmpd="sng">
                  <a:noFill/>
                  <a:prstDash val="solid"/>
                </a:ln>
                <a:solidFill>
                  <a:srgbClr val="EEECE1"/>
                </a:solidFill>
                <a:effectLst>
                  <a:outerShdw blurRad="63500" dir="3600000" algn="tl" rotWithShape="0">
                    <a:srgbClr val="000000">
                      <a:alpha val="70000"/>
                    </a:srgbClr>
                  </a:outerShdw>
                </a:effectLst>
                <a:latin typeface="Segoe UI Light" pitchFamily="34" charset="0"/>
              </a:rPr>
              <a:t>A powerful new tool </a:t>
            </a:r>
            <a:br>
              <a:rPr lang="en-US" sz="3200" dirty="0">
                <a:ln w="18415" cmpd="sng">
                  <a:noFill/>
                  <a:prstDash val="solid"/>
                </a:ln>
                <a:solidFill>
                  <a:srgbClr val="EEECE1"/>
                </a:solidFill>
                <a:effectLst>
                  <a:outerShdw blurRad="63500" dir="3600000" algn="tl" rotWithShape="0">
                    <a:srgbClr val="000000">
                      <a:alpha val="70000"/>
                    </a:srgbClr>
                  </a:outerShdw>
                </a:effectLst>
                <a:latin typeface="Segoe UI Light" pitchFamily="34" charset="0"/>
              </a:rPr>
            </a:br>
            <a:r>
              <a:rPr lang="en-US" sz="3200" dirty="0">
                <a:ln w="18415" cmpd="sng">
                  <a:noFill/>
                  <a:prstDash val="solid"/>
                </a:ln>
                <a:solidFill>
                  <a:srgbClr val="EEECE1"/>
                </a:solidFill>
                <a:effectLst>
                  <a:outerShdw blurRad="63500" dir="3600000" algn="tl" rotWithShape="0">
                    <a:srgbClr val="000000">
                      <a:alpha val="70000"/>
                    </a:srgbClr>
                  </a:outerShdw>
                </a:effectLst>
                <a:latin typeface="Segoe UI Light" pitchFamily="34" charset="0"/>
              </a:rPr>
              <a:t>to help you acquire new customers:</a:t>
            </a:r>
          </a:p>
        </p:txBody>
      </p:sp>
      <p:sp>
        <p:nvSpPr>
          <p:cNvPr id="9" name="Rectangle 8"/>
          <p:cNvSpPr/>
          <p:nvPr/>
        </p:nvSpPr>
        <p:spPr>
          <a:xfrm>
            <a:off x="-228600" y="2133600"/>
            <a:ext cx="9144000" cy="1077218"/>
          </a:xfrm>
          <a:prstGeom prst="rect">
            <a:avLst/>
          </a:prstGeom>
        </p:spPr>
        <p:txBody>
          <a:bodyPr wrap="square">
            <a:spAutoFit/>
          </a:bodyPr>
          <a:lstStyle/>
          <a:p>
            <a:pPr lvl="1" algn="ctr"/>
            <a:r>
              <a:rPr lang="zh-TW" altLang="en-US" sz="3200" dirty="0">
                <a:ln>
                  <a:solidFill>
                    <a:prstClr val="white"/>
                  </a:solidFill>
                </a:ln>
                <a:solidFill>
                  <a:prstClr val="white"/>
                </a:solidFill>
                <a:latin typeface="華康儷中黑" panose="020B0509000000000000" pitchFamily="49" charset="-120"/>
                <a:ea typeface="華康儷中黑" panose="020B0509000000000000" pitchFamily="49" charset="-120"/>
              </a:rPr>
              <a:t>為你呈獻全新自訂迷你網站！</a:t>
            </a:r>
            <a:endParaRPr lang="en-US" sz="32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lvl="1" algn="ctr"/>
            <a:r>
              <a:rPr lang="en-US" sz="3200" b="1" dirty="0">
                <a:ln>
                  <a:solidFill>
                    <a:prstClr val="white"/>
                  </a:solidFill>
                </a:ln>
                <a:solidFill>
                  <a:prstClr val="white"/>
                </a:solidFill>
                <a:latin typeface="Segoe UI Light" pitchFamily="34" charset="0"/>
              </a:rPr>
              <a:t>Now introducing the new Custom Mini Websites!</a:t>
            </a:r>
          </a:p>
        </p:txBody>
      </p:sp>
      <p:sp>
        <p:nvSpPr>
          <p:cNvPr id="16" name="Rectangle 15"/>
          <p:cNvSpPr/>
          <p:nvPr/>
        </p:nvSpPr>
        <p:spPr>
          <a:xfrm>
            <a:off x="-142908" y="3714752"/>
            <a:ext cx="9644130" cy="285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7" name="Rectangle 16"/>
          <p:cNvSpPr/>
          <p:nvPr/>
        </p:nvSpPr>
        <p:spPr>
          <a:xfrm>
            <a:off x="0" y="6191269"/>
            <a:ext cx="9644130" cy="285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Tree>
    <p:extLst>
      <p:ext uri="{BB962C8B-B14F-4D97-AF65-F5344CB8AC3E}">
        <p14:creationId xmlns:p14="http://schemas.microsoft.com/office/powerpoint/2010/main" xmlns="" val="393329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5562600" y="1"/>
            <a:ext cx="3581400" cy="666731"/>
            <a:chOff x="6000760" y="0"/>
            <a:chExt cx="3143240" cy="500048"/>
          </a:xfrm>
          <a:solidFill>
            <a:schemeClr val="tx1">
              <a:lumMod val="75000"/>
              <a:lumOff val="25000"/>
            </a:schemeClr>
          </a:solidFill>
        </p:grpSpPr>
        <p:sp>
          <p:nvSpPr>
            <p:cNvPr id="6" name="Rectangle 5"/>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rPr>
                <a:t>美安香港超連鎖</a:t>
              </a:r>
              <a:r>
                <a:rPr lang="zh-TW" altLang="en-US" sz="1600" baseline="30000" dirty="0">
                  <a:ln>
                    <a:solidFill>
                      <a:prstClr val="white"/>
                    </a:solidFill>
                  </a:ln>
                  <a:solidFill>
                    <a:prstClr val="white"/>
                  </a:solidFill>
                  <a:ea typeface="華康儷細黑" panose="020B0309000000000000" pitchFamily="49" charset="-120"/>
                </a:rPr>
                <a:t>™</a:t>
              </a:r>
              <a:endParaRPr lang="en-US" sz="16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en-US" sz="1500" dirty="0">
                  <a:ln>
                    <a:solidFill>
                      <a:prstClr val="white"/>
                    </a:solidFill>
                  </a:ln>
                  <a:solidFill>
                    <a:prstClr val="white"/>
                  </a:solidFill>
                  <a:latin typeface="Segoe UI Light" pitchFamily="34" charset="0"/>
                </a:rPr>
                <a:t>Market Hong Kong </a:t>
              </a:r>
              <a:r>
                <a:rPr lang="en-US" sz="1500" dirty="0" err="1">
                  <a:ln>
                    <a:solidFill>
                      <a:prstClr val="white"/>
                    </a:solidFill>
                  </a:ln>
                  <a:solidFill>
                    <a:prstClr val="white"/>
                  </a:solidFill>
                  <a:latin typeface="Segoe UI Light" pitchFamily="34" charset="0"/>
                </a:rPr>
                <a:t>UnFranchise</a:t>
              </a:r>
              <a:r>
                <a:rPr lang="zh-TW" altLang="en-US" sz="1400" baseline="30000" dirty="0">
                  <a:ln>
                    <a:solidFill>
                      <a:prstClr val="white"/>
                    </a:solidFill>
                  </a:ln>
                  <a:solidFill>
                    <a:prstClr val="white"/>
                  </a:solidFill>
                  <a:ea typeface="華康儷細黑" panose="020B0309000000000000" pitchFamily="49" charset="-120"/>
                </a:rPr>
                <a:t>™</a:t>
              </a:r>
              <a:endParaRPr lang="en-US" sz="1400" baseline="30000" dirty="0">
                <a:ln>
                  <a:solidFill>
                    <a:prstClr val="white"/>
                  </a:solidFill>
                </a:ln>
                <a:solidFill>
                  <a:prstClr val="white"/>
                </a:solidFill>
                <a:ea typeface="華康儷細黑" panose="020B0309000000000000" pitchFamily="49" charset="-120"/>
              </a:endParaRPr>
            </a:p>
          </p:txBody>
        </p:sp>
        <p:sp>
          <p:nvSpPr>
            <p:cNvPr id="7" name="Right Triangle 6"/>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pic>
        <p:nvPicPr>
          <p:cNvPr id="9" name="Picture 8" descr="jbjhbjkbkbjk.jpg"/>
          <p:cNvPicPr>
            <a:picLocks noChangeAspect="1"/>
          </p:cNvPicPr>
          <p:nvPr/>
        </p:nvPicPr>
        <p:blipFill>
          <a:blip r:embed="rId2" cstate="screen"/>
          <a:stretch>
            <a:fillRect/>
          </a:stretch>
        </p:blipFill>
        <p:spPr>
          <a:xfrm>
            <a:off x="0" y="1"/>
            <a:ext cx="5141558" cy="6832603"/>
          </a:xfrm>
          <a:prstGeom prst="rect">
            <a:avLst/>
          </a:prstGeom>
        </p:spPr>
      </p:pic>
      <p:sp>
        <p:nvSpPr>
          <p:cNvPr id="8" name="Rectangle 7"/>
          <p:cNvSpPr/>
          <p:nvPr/>
        </p:nvSpPr>
        <p:spPr>
          <a:xfrm>
            <a:off x="4547278" y="3850719"/>
            <a:ext cx="4596722" cy="2092881"/>
          </a:xfrm>
          <a:prstGeom prst="rect">
            <a:avLst/>
          </a:prstGeom>
        </p:spPr>
        <p:txBody>
          <a:bodyPr wrap="square">
            <a:spAutoFit/>
          </a:bodyPr>
          <a:lstStyle/>
          <a:p>
            <a:pPr algn="ctr"/>
            <a:r>
              <a:rPr lang="en-US" sz="3200" dirty="0">
                <a:ln>
                  <a:solidFill>
                    <a:prstClr val="black">
                      <a:lumMod val="85000"/>
                      <a:lumOff val="15000"/>
                    </a:prstClr>
                  </a:solidFill>
                </a:ln>
                <a:solidFill>
                  <a:prstClr val="black">
                    <a:lumMod val="85000"/>
                    <a:lumOff val="15000"/>
                  </a:prstClr>
                </a:solidFill>
                <a:latin typeface="Segoe UI Light" pitchFamily="34" charset="0"/>
              </a:rPr>
              <a:t>But you get so much more for</a:t>
            </a:r>
          </a:p>
          <a:p>
            <a:pPr algn="ctr"/>
            <a:r>
              <a:rPr lang="en-US" sz="6600" dirty="0">
                <a:ln>
                  <a:solidFill>
                    <a:prstClr val="black">
                      <a:lumMod val="85000"/>
                      <a:lumOff val="15000"/>
                    </a:prstClr>
                  </a:solidFill>
                </a:ln>
                <a:solidFill>
                  <a:prstClr val="black">
                    <a:lumMod val="85000"/>
                    <a:lumOff val="15000"/>
                  </a:prstClr>
                </a:solidFill>
                <a:latin typeface="Segoe UI Light" pitchFamily="34" charset="0"/>
              </a:rPr>
              <a:t> $790!</a:t>
            </a:r>
          </a:p>
        </p:txBody>
      </p:sp>
      <p:sp>
        <p:nvSpPr>
          <p:cNvPr id="10" name="Rectangle 9"/>
          <p:cNvSpPr/>
          <p:nvPr/>
        </p:nvSpPr>
        <p:spPr>
          <a:xfrm>
            <a:off x="4419600" y="1524000"/>
            <a:ext cx="4876800" cy="1846659"/>
          </a:xfrm>
          <a:prstGeom prst="rect">
            <a:avLst/>
          </a:prstGeom>
        </p:spPr>
        <p:txBody>
          <a:bodyPr wrap="square">
            <a:spAutoFit/>
          </a:bodyPr>
          <a:lstStyle/>
          <a:p>
            <a:pPr algn="ctr"/>
            <a:r>
              <a:rPr lang="en-US" altLang="zh-TW" sz="6600" dirty="0">
                <a:ln>
                  <a:solidFill>
                    <a:prstClr val="black">
                      <a:lumMod val="85000"/>
                      <a:lumOff val="15000"/>
                    </a:prstClr>
                  </a:solidFill>
                </a:ln>
                <a:solidFill>
                  <a:prstClr val="black">
                    <a:lumMod val="85000"/>
                    <a:lumOff val="15000"/>
                  </a:prstClr>
                </a:solidFill>
                <a:latin typeface="Segoe UI Light" pitchFamily="34" charset="0"/>
              </a:rPr>
              <a:t>HK</a:t>
            </a:r>
            <a:r>
              <a:rPr lang="en-US" sz="6600" dirty="0">
                <a:ln>
                  <a:solidFill>
                    <a:prstClr val="black">
                      <a:lumMod val="85000"/>
                      <a:lumOff val="15000"/>
                    </a:prstClr>
                  </a:solidFill>
                </a:ln>
                <a:solidFill>
                  <a:prstClr val="black">
                    <a:lumMod val="85000"/>
                    <a:lumOff val="15000"/>
                  </a:prstClr>
                </a:solidFill>
                <a:latin typeface="Segoe UI Light" pitchFamily="34" charset="0"/>
              </a:rPr>
              <a:t>$</a:t>
            </a:r>
            <a:r>
              <a:rPr lang="en-US" altLang="zh-TW" sz="6600" dirty="0">
                <a:ln>
                  <a:solidFill>
                    <a:prstClr val="black">
                      <a:lumMod val="85000"/>
                      <a:lumOff val="15000"/>
                    </a:prstClr>
                  </a:solidFill>
                </a:ln>
                <a:solidFill>
                  <a:prstClr val="black">
                    <a:lumMod val="85000"/>
                    <a:lumOff val="15000"/>
                  </a:prstClr>
                </a:solidFill>
                <a:latin typeface="Segoe UI Light" pitchFamily="34" charset="0"/>
              </a:rPr>
              <a:t>790</a:t>
            </a:r>
          </a:p>
          <a:p>
            <a:pPr algn="ctr"/>
            <a:r>
              <a:rPr lang="zh-TW" altLang="en-US" sz="48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你可以得到更多</a:t>
            </a:r>
            <a:r>
              <a:rPr lang="en-US" sz="48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a:t>
            </a:r>
          </a:p>
        </p:txBody>
      </p:sp>
    </p:spTree>
    <p:extLst>
      <p:ext uri="{BB962C8B-B14F-4D97-AF65-F5344CB8AC3E}">
        <p14:creationId xmlns:p14="http://schemas.microsoft.com/office/powerpoint/2010/main" xmlns="" val="4072514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50000">
              <a:schemeClr val="bg1">
                <a:lumMod val="85000"/>
              </a:schemeClr>
            </a:gs>
            <a:gs pos="100000">
              <a:schemeClr val="bg1">
                <a:lumMod val="6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3"/>
          <p:cNvSpPr/>
          <p:nvPr/>
        </p:nvSpPr>
        <p:spPr>
          <a:xfrm>
            <a:off x="3980032" y="1151643"/>
            <a:ext cx="881973" cy="707886"/>
          </a:xfrm>
          <a:prstGeom prst="rect">
            <a:avLst/>
          </a:prstGeom>
        </p:spPr>
        <p:txBody>
          <a:bodyPr wrap="none">
            <a:spAutoFit/>
          </a:bodyPr>
          <a:lstStyle/>
          <a:p>
            <a:r>
              <a:rPr lang="en-US" sz="4000" dirty="0">
                <a:ln>
                  <a:solidFill>
                    <a:srgbClr val="0070C0"/>
                  </a:solidFill>
                </a:ln>
                <a:solidFill>
                  <a:srgbClr val="0070C0"/>
                </a:solidFill>
                <a:latin typeface="Segoe UI Light" pitchFamily="34" charset="0"/>
              </a:rPr>
              <a:t>For</a:t>
            </a:r>
            <a:endParaRPr lang="en-MY" sz="4000" dirty="0">
              <a:ln>
                <a:solidFill>
                  <a:srgbClr val="0070C0"/>
                </a:solidFill>
              </a:ln>
              <a:solidFill>
                <a:srgbClr val="0070C0"/>
              </a:solidFill>
              <a:latin typeface="Segoe UI Light" pitchFamily="34" charset="0"/>
            </a:endParaRPr>
          </a:p>
        </p:txBody>
      </p:sp>
      <p:sp>
        <p:nvSpPr>
          <p:cNvPr id="5" name="Rectangle 4"/>
          <p:cNvSpPr/>
          <p:nvPr/>
        </p:nvSpPr>
        <p:spPr>
          <a:xfrm>
            <a:off x="1678308" y="2000240"/>
            <a:ext cx="5404043" cy="1862048"/>
          </a:xfrm>
          <a:prstGeom prst="rect">
            <a:avLst/>
          </a:prstGeom>
        </p:spPr>
        <p:txBody>
          <a:bodyPr wrap="none">
            <a:spAutoFit/>
          </a:bodyPr>
          <a:lstStyle/>
          <a:p>
            <a:pPr algn="ctr"/>
            <a:r>
              <a:rPr lang="en-US" sz="11500" dirty="0">
                <a:ln>
                  <a:solidFill>
                    <a:prstClr val="black">
                      <a:lumMod val="75000"/>
                      <a:lumOff val="25000"/>
                    </a:prstClr>
                  </a:solidFill>
                </a:ln>
                <a:solidFill>
                  <a:prstClr val="black">
                    <a:lumMod val="75000"/>
                    <a:lumOff val="25000"/>
                  </a:prstClr>
                </a:solidFill>
                <a:latin typeface="Segoe UI Light" pitchFamily="34" charset="0"/>
              </a:rPr>
              <a:t>HK$790 </a:t>
            </a:r>
            <a:endParaRPr lang="en-MY" sz="11500" dirty="0">
              <a:ln>
                <a:solidFill>
                  <a:prstClr val="black">
                    <a:lumMod val="75000"/>
                    <a:lumOff val="25000"/>
                  </a:prstClr>
                </a:solidFill>
              </a:ln>
              <a:solidFill>
                <a:prstClr val="black">
                  <a:lumMod val="75000"/>
                  <a:lumOff val="25000"/>
                </a:prstClr>
              </a:solidFill>
              <a:latin typeface="Segoe UI Light" pitchFamily="34" charset="0"/>
            </a:endParaRPr>
          </a:p>
        </p:txBody>
      </p:sp>
      <p:sp>
        <p:nvSpPr>
          <p:cNvPr id="6" name="Rectangle 5"/>
          <p:cNvSpPr/>
          <p:nvPr/>
        </p:nvSpPr>
        <p:spPr>
          <a:xfrm>
            <a:off x="3013848" y="4114800"/>
            <a:ext cx="2749471" cy="1323439"/>
          </a:xfrm>
          <a:prstGeom prst="rect">
            <a:avLst/>
          </a:prstGeom>
        </p:spPr>
        <p:txBody>
          <a:bodyPr wrap="none">
            <a:spAutoFit/>
          </a:bodyPr>
          <a:lstStyle/>
          <a:p>
            <a:pPr algn="ctr"/>
            <a:r>
              <a:rPr lang="en-US" sz="4000" dirty="0">
                <a:ln>
                  <a:solidFill>
                    <a:srgbClr val="0070C0"/>
                  </a:solidFill>
                </a:ln>
                <a:solidFill>
                  <a:srgbClr val="0070C0"/>
                </a:solidFill>
                <a:latin typeface="Segoe UI Light" pitchFamily="34" charset="0"/>
              </a:rPr>
              <a:t>You’ll get </a:t>
            </a:r>
          </a:p>
          <a:p>
            <a:pPr algn="ctr"/>
            <a:r>
              <a:rPr lang="zh-TW" altLang="en-US" sz="4000" dirty="0">
                <a:ln>
                  <a:solidFill>
                    <a:srgbClr val="0070C0"/>
                  </a:solidFill>
                </a:ln>
                <a:solidFill>
                  <a:srgbClr val="0070C0"/>
                </a:solidFill>
                <a:latin typeface="華康儷細黑" panose="020B0309000000000000" pitchFamily="49" charset="-120"/>
                <a:ea typeface="華康儷細黑" panose="020B0309000000000000" pitchFamily="49" charset="-120"/>
              </a:rPr>
              <a:t>你將會獲得</a:t>
            </a:r>
            <a:endParaRPr lang="en-MY" sz="4000" dirty="0">
              <a:ln>
                <a:solidFill>
                  <a:srgbClr val="0070C0"/>
                </a:solidFill>
              </a:ln>
              <a:solidFill>
                <a:srgbClr val="0070C0"/>
              </a:solidFill>
              <a:latin typeface="Segoe UI Light" pitchFamily="34" charset="0"/>
            </a:endParaRPr>
          </a:p>
        </p:txBody>
      </p:sp>
      <p:grpSp>
        <p:nvGrpSpPr>
          <p:cNvPr id="2" name="Group 7"/>
          <p:cNvGrpSpPr/>
          <p:nvPr/>
        </p:nvGrpSpPr>
        <p:grpSpPr>
          <a:xfrm>
            <a:off x="6858016" y="6191269"/>
            <a:ext cx="2285984" cy="666731"/>
            <a:chOff x="6858016" y="4643452"/>
            <a:chExt cx="2285984" cy="500048"/>
          </a:xfrm>
          <a:solidFill>
            <a:schemeClr val="tx1">
              <a:lumMod val="85000"/>
              <a:lumOff val="15000"/>
            </a:schemeClr>
          </a:solidFill>
        </p:grpSpPr>
        <p:grpSp>
          <p:nvGrpSpPr>
            <p:cNvPr id="3" name="Group 11"/>
            <p:cNvGrpSpPr/>
            <p:nvPr/>
          </p:nvGrpSpPr>
          <p:grpSpPr>
            <a:xfrm flipV="1">
              <a:off x="6858016" y="4643452"/>
              <a:ext cx="2285984" cy="500048"/>
              <a:chOff x="6000760" y="0"/>
              <a:chExt cx="3143240" cy="500048"/>
            </a:xfrm>
            <a:grpFill/>
          </p:grpSpPr>
          <p:sp>
            <p:nvSpPr>
              <p:cNvPr id="11" name="Rectangle 10"/>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ln>
                    <a:solidFill>
                      <a:prstClr val="white"/>
                    </a:solidFill>
                  </a:ln>
                  <a:solidFill>
                    <a:prstClr val="white"/>
                  </a:solidFill>
                  <a:latin typeface="Segoe UI Light" pitchFamily="34" charset="0"/>
                </a:endParaRPr>
              </a:p>
            </p:txBody>
          </p:sp>
          <p:sp>
            <p:nvSpPr>
              <p:cNvPr id="12" name="Right Triangle 11"/>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pic>
          <p:nvPicPr>
            <p:cNvPr id="10" name="Picture 4" descr="C:\Users\user\Desktop\Shop.com\knhihiguih.png"/>
            <p:cNvPicPr>
              <a:picLocks noChangeAspect="1" noChangeArrowheads="1"/>
            </p:cNvPicPr>
            <p:nvPr/>
          </p:nvPicPr>
          <p:blipFill>
            <a:blip r:embed="rId2" cstate="screen"/>
            <a:srcRect/>
            <a:stretch>
              <a:fillRect/>
            </a:stretch>
          </p:blipFill>
          <p:spPr bwMode="auto">
            <a:xfrm>
              <a:off x="7358082" y="4807594"/>
              <a:ext cx="1626794" cy="198436"/>
            </a:xfrm>
            <a:prstGeom prst="rect">
              <a:avLst/>
            </a:prstGeom>
            <a:grpFill/>
          </p:spPr>
        </p:pic>
      </p:grpSp>
    </p:spTree>
    <p:extLst>
      <p:ext uri="{BB962C8B-B14F-4D97-AF65-F5344CB8AC3E}">
        <p14:creationId xmlns:p14="http://schemas.microsoft.com/office/powerpoint/2010/main" xmlns="" val="180007609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50000">
              <a:schemeClr val="bg1">
                <a:lumMod val="85000"/>
              </a:schemeClr>
            </a:gs>
            <a:gs pos="100000">
              <a:schemeClr val="bg1">
                <a:lumMod val="65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15"/>
          <p:cNvGrpSpPr/>
          <p:nvPr/>
        </p:nvGrpSpPr>
        <p:grpSpPr>
          <a:xfrm>
            <a:off x="6858016" y="6191269"/>
            <a:ext cx="2285984" cy="666731"/>
            <a:chOff x="6858016" y="4643452"/>
            <a:chExt cx="2285984" cy="500048"/>
          </a:xfrm>
          <a:solidFill>
            <a:schemeClr val="tx1">
              <a:lumMod val="85000"/>
              <a:lumOff val="15000"/>
            </a:schemeClr>
          </a:solidFill>
        </p:grpSpPr>
        <p:grpSp>
          <p:nvGrpSpPr>
            <p:cNvPr id="3" name="Group 11"/>
            <p:cNvGrpSpPr/>
            <p:nvPr/>
          </p:nvGrpSpPr>
          <p:grpSpPr>
            <a:xfrm flipV="1">
              <a:off x="6858016" y="4643452"/>
              <a:ext cx="2285984" cy="500048"/>
              <a:chOff x="6000760" y="0"/>
              <a:chExt cx="3143240" cy="500048"/>
            </a:xfrm>
            <a:grpFill/>
          </p:grpSpPr>
          <p:sp>
            <p:nvSpPr>
              <p:cNvPr id="19" name="Rectangle 18"/>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ln>
                    <a:solidFill>
                      <a:prstClr val="white"/>
                    </a:solidFill>
                  </a:ln>
                  <a:solidFill>
                    <a:prstClr val="white"/>
                  </a:solidFill>
                  <a:latin typeface="Segoe UI Light" pitchFamily="34" charset="0"/>
                </a:endParaRPr>
              </a:p>
            </p:txBody>
          </p:sp>
          <p:sp>
            <p:nvSpPr>
              <p:cNvPr id="20" name="Right Triangle 19"/>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pic>
          <p:nvPicPr>
            <p:cNvPr id="18" name="Picture 4" descr="C:\Users\user\Desktop\Shop.com\knhihiguih.png"/>
            <p:cNvPicPr>
              <a:picLocks noChangeAspect="1" noChangeArrowheads="1"/>
            </p:cNvPicPr>
            <p:nvPr/>
          </p:nvPicPr>
          <p:blipFill>
            <a:blip r:embed="rId2" cstate="screen"/>
            <a:srcRect/>
            <a:stretch>
              <a:fillRect/>
            </a:stretch>
          </p:blipFill>
          <p:spPr bwMode="auto">
            <a:xfrm>
              <a:off x="7358082" y="4807594"/>
              <a:ext cx="1626794" cy="198436"/>
            </a:xfrm>
            <a:prstGeom prst="rect">
              <a:avLst/>
            </a:prstGeom>
            <a:grpFill/>
          </p:spPr>
        </p:pic>
      </p:grpSp>
      <p:sp>
        <p:nvSpPr>
          <p:cNvPr id="17" name="Rectangle 16"/>
          <p:cNvSpPr/>
          <p:nvPr/>
        </p:nvSpPr>
        <p:spPr>
          <a:xfrm>
            <a:off x="357162" y="1928985"/>
            <a:ext cx="1602961" cy="2109615"/>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TW" sz="1500" dirty="0">
                <a:ln>
                  <a:solidFill>
                    <a:prstClr val="white"/>
                  </a:solidFill>
                </a:ln>
                <a:solidFill>
                  <a:prstClr val="white"/>
                </a:solidFill>
                <a:latin typeface="Segoe UI Light" pitchFamily="34" charset="0"/>
              </a:rPr>
              <a:t>HK.</a:t>
            </a:r>
            <a:r>
              <a:rPr lang="en-US" sz="1500" dirty="0">
                <a:ln>
                  <a:solidFill>
                    <a:prstClr val="white"/>
                  </a:solidFill>
                </a:ln>
                <a:solidFill>
                  <a:prstClr val="white"/>
                </a:solidFill>
                <a:latin typeface="Segoe UI Light" pitchFamily="34" charset="0"/>
              </a:rPr>
              <a:t>SHOP.COM</a:t>
            </a:r>
          </a:p>
        </p:txBody>
      </p:sp>
      <p:sp>
        <p:nvSpPr>
          <p:cNvPr id="21" name="Rectangle 20"/>
          <p:cNvSpPr/>
          <p:nvPr/>
        </p:nvSpPr>
        <p:spPr>
          <a:xfrm>
            <a:off x="2085055" y="1928985"/>
            <a:ext cx="1602961" cy="2109615"/>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超過</a:t>
            </a:r>
            <a:r>
              <a:rPr lang="en-US" altLang="zh-TW" sz="1500" dirty="0">
                <a:ln>
                  <a:solidFill>
                    <a:prstClr val="white"/>
                  </a:solidFill>
                </a:ln>
                <a:solidFill>
                  <a:prstClr val="white"/>
                </a:solidFill>
                <a:latin typeface="Segoe UI Light" pitchFamily="34" charset="0"/>
              </a:rPr>
              <a:t>4,000</a:t>
            </a: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件產品可供搜尋</a:t>
            </a:r>
            <a:endParaRPr lang="en-US" altLang="zh-TW" sz="15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marL="0" lvl="1" algn="ctr"/>
            <a:r>
              <a:rPr lang="en-US" altLang="zh-TW" sz="1500" dirty="0">
                <a:ln>
                  <a:solidFill>
                    <a:prstClr val="white"/>
                  </a:solidFill>
                </a:ln>
                <a:solidFill>
                  <a:prstClr val="white"/>
                </a:solidFill>
                <a:latin typeface="Segoe UI Light" pitchFamily="34" charset="0"/>
              </a:rPr>
              <a:t>4,000+</a:t>
            </a:r>
            <a:r>
              <a:rPr lang="en-US" sz="1500" dirty="0">
                <a:ln>
                  <a:solidFill>
                    <a:prstClr val="white"/>
                  </a:solidFill>
                </a:ln>
                <a:solidFill>
                  <a:prstClr val="white"/>
                </a:solidFill>
                <a:latin typeface="Segoe UI Light" pitchFamily="34" charset="0"/>
              </a:rPr>
              <a:t> products in search</a:t>
            </a:r>
          </a:p>
        </p:txBody>
      </p:sp>
      <p:sp>
        <p:nvSpPr>
          <p:cNvPr id="23" name="Rectangle 22"/>
          <p:cNvSpPr/>
          <p:nvPr/>
        </p:nvSpPr>
        <p:spPr>
          <a:xfrm>
            <a:off x="3812953" y="1928985"/>
            <a:ext cx="1602961" cy="2109615"/>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超過</a:t>
            </a:r>
            <a:r>
              <a:rPr lang="en-US" altLang="zh-TW" sz="1500" dirty="0">
                <a:ln>
                  <a:solidFill>
                    <a:prstClr val="white"/>
                  </a:solidFill>
                </a:ln>
                <a:solidFill>
                  <a:prstClr val="white"/>
                </a:solidFill>
                <a:latin typeface="Segoe UI Light" pitchFamily="34" charset="0"/>
              </a:rPr>
              <a:t>1,200</a:t>
            </a: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間</a:t>
            </a:r>
            <a:endParaRPr lang="en-US" altLang="zh-TW" sz="15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marL="0" lvl="1" algn="ct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夥伴商店</a:t>
            </a:r>
            <a:endParaRPr lang="en-US" altLang="zh-TW" sz="15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marL="0" lvl="1" algn="ctr"/>
            <a:r>
              <a:rPr lang="en-US" sz="1500" dirty="0">
                <a:ln>
                  <a:solidFill>
                    <a:prstClr val="white"/>
                  </a:solidFill>
                </a:ln>
                <a:solidFill>
                  <a:prstClr val="white"/>
                </a:solidFill>
                <a:latin typeface="Segoe UI Light" pitchFamily="34" charset="0"/>
              </a:rPr>
              <a:t>Over </a:t>
            </a:r>
            <a:r>
              <a:rPr lang="en-US" altLang="zh-TW" sz="1500" dirty="0">
                <a:ln>
                  <a:solidFill>
                    <a:prstClr val="white"/>
                  </a:solidFill>
                </a:ln>
                <a:solidFill>
                  <a:prstClr val="white"/>
                </a:solidFill>
                <a:latin typeface="Segoe UI Light" pitchFamily="34" charset="0"/>
              </a:rPr>
              <a:t>1</a:t>
            </a:r>
            <a:r>
              <a:rPr lang="en-US" sz="1500" dirty="0">
                <a:ln>
                  <a:solidFill>
                    <a:prstClr val="white"/>
                  </a:solidFill>
                </a:ln>
                <a:solidFill>
                  <a:prstClr val="white"/>
                </a:solidFill>
                <a:latin typeface="Segoe UI Light" pitchFamily="34" charset="0"/>
              </a:rPr>
              <a:t>,</a:t>
            </a:r>
            <a:r>
              <a:rPr lang="en-US" altLang="zh-TW" sz="1500" dirty="0">
                <a:ln>
                  <a:solidFill>
                    <a:prstClr val="white"/>
                  </a:solidFill>
                </a:ln>
                <a:solidFill>
                  <a:prstClr val="white"/>
                </a:solidFill>
                <a:latin typeface="Segoe UI Light" pitchFamily="34" charset="0"/>
              </a:rPr>
              <a:t>2</a:t>
            </a:r>
            <a:r>
              <a:rPr lang="en-US" sz="1500" dirty="0">
                <a:ln>
                  <a:solidFill>
                    <a:prstClr val="white"/>
                  </a:solidFill>
                </a:ln>
                <a:solidFill>
                  <a:prstClr val="white"/>
                </a:solidFill>
                <a:latin typeface="Segoe UI Light" pitchFamily="34" charset="0"/>
              </a:rPr>
              <a:t>00 partners world wide</a:t>
            </a:r>
          </a:p>
        </p:txBody>
      </p:sp>
      <p:sp>
        <p:nvSpPr>
          <p:cNvPr id="24" name="Rectangle 23"/>
          <p:cNvSpPr/>
          <p:nvPr/>
        </p:nvSpPr>
        <p:spPr>
          <a:xfrm>
            <a:off x="7355391" y="1914980"/>
            <a:ext cx="1602961" cy="2109615"/>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現金回贈及</a:t>
            </a:r>
            <a:r>
              <a:rPr lang="en-US" altLang="zh-TW" sz="1500" dirty="0">
                <a:ln>
                  <a:solidFill>
                    <a:prstClr val="white"/>
                  </a:solidFill>
                </a:ln>
                <a:solidFill>
                  <a:prstClr val="white"/>
                </a:solidFill>
                <a:latin typeface="Segoe UI Light" pitchFamily="34" charset="0"/>
              </a:rPr>
              <a:t>IBV</a:t>
            </a:r>
            <a:endParaRPr lang="en-US" sz="1500" dirty="0">
              <a:ln>
                <a:solidFill>
                  <a:prstClr val="white"/>
                </a:solidFill>
              </a:ln>
              <a:solidFill>
                <a:prstClr val="white"/>
              </a:solidFill>
              <a:latin typeface="Segoe UI Light" pitchFamily="34" charset="0"/>
            </a:endParaRPr>
          </a:p>
          <a:p>
            <a:pPr marL="0" lvl="1" algn="ctr"/>
            <a:r>
              <a:rPr lang="en-US" sz="1500" dirty="0">
                <a:ln>
                  <a:solidFill>
                    <a:prstClr val="white"/>
                  </a:solidFill>
                </a:ln>
                <a:solidFill>
                  <a:prstClr val="white"/>
                </a:solidFill>
                <a:latin typeface="Segoe UI Light" pitchFamily="34" charset="0"/>
              </a:rPr>
              <a:t>A Cashback &amp; IBV Program</a:t>
            </a:r>
          </a:p>
        </p:txBody>
      </p:sp>
      <p:sp>
        <p:nvSpPr>
          <p:cNvPr id="25" name="Rectangle 24"/>
          <p:cNvSpPr/>
          <p:nvPr/>
        </p:nvSpPr>
        <p:spPr>
          <a:xfrm>
            <a:off x="5540828" y="1928985"/>
            <a:ext cx="1602961" cy="2109615"/>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500" dirty="0">
                <a:ln>
                  <a:solidFill>
                    <a:prstClr val="white"/>
                  </a:solidFill>
                </a:ln>
                <a:solidFill>
                  <a:prstClr val="white"/>
                </a:solidFill>
                <a:latin typeface="華康儷細黑" panose="020B0309000000000000" pitchFamily="49" charset="-120"/>
                <a:ea typeface="華康儷細黑" panose="020B0309000000000000" pitchFamily="49" charset="-120"/>
              </a:rPr>
              <a:t>熱賣優惠</a:t>
            </a:r>
            <a:endParaRPr lang="en-US" altLang="zh-TW" sz="15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marL="0" lvl="1" algn="ctr"/>
            <a:r>
              <a:rPr lang="en-US" sz="1500" dirty="0">
                <a:ln>
                  <a:solidFill>
                    <a:prstClr val="white"/>
                  </a:solidFill>
                </a:ln>
                <a:solidFill>
                  <a:prstClr val="white"/>
                </a:solidFill>
                <a:latin typeface="Segoe UI Light" pitchFamily="34" charset="0"/>
              </a:rPr>
              <a:t>Hot Deals</a:t>
            </a:r>
          </a:p>
        </p:txBody>
      </p:sp>
    </p:spTree>
    <p:extLst>
      <p:ext uri="{BB962C8B-B14F-4D97-AF65-F5344CB8AC3E}">
        <p14:creationId xmlns:p14="http://schemas.microsoft.com/office/powerpoint/2010/main" xmlns="" val="12751211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4419600"/>
            <a:ext cx="9144000" cy="2152673"/>
          </a:xfrm>
          <a:prstGeom prst="rect">
            <a:avLst/>
          </a:prstGeom>
          <a:solidFill>
            <a:schemeClr val="tx1">
              <a:lumMod val="50000"/>
              <a:lumOff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4" name="Rectangle 3"/>
          <p:cNvSpPr/>
          <p:nvPr/>
        </p:nvSpPr>
        <p:spPr>
          <a:xfrm>
            <a:off x="7929586" y="1"/>
            <a:ext cx="1214414" cy="666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0" y="4572000"/>
            <a:ext cx="9144000" cy="1938992"/>
          </a:xfrm>
          <a:prstGeom prst="rect">
            <a:avLst/>
          </a:prstGeom>
          <a:noFill/>
          <a:ln>
            <a:noFill/>
          </a:ln>
        </p:spPr>
        <p:txBody>
          <a:bodyPr wrap="square">
            <a:spAutoFit/>
          </a:bodyPr>
          <a:lstStyle/>
          <a:p>
            <a:pPr algn="ctr"/>
            <a:r>
              <a:rPr lang="zh-TW" altLang="en-US" sz="3500" dirty="0">
                <a:ln>
                  <a:solidFill>
                    <a:prstClr val="white"/>
                  </a:solidFill>
                </a:ln>
                <a:solidFill>
                  <a:prstClr val="white"/>
                </a:solidFill>
                <a:latin typeface="華康儷中黑" panose="020B0509000000000000" pitchFamily="49" charset="-120"/>
                <a:ea typeface="華康儷中黑" panose="020B0509000000000000" pitchFamily="49" charset="-120"/>
              </a:rPr>
              <a:t>一個全面實際的消費回贈優惠計劃</a:t>
            </a:r>
            <a:endParaRPr lang="en-US" altLang="zh-TW" sz="35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zh-TW" altLang="en-US" sz="3500" dirty="0">
                <a:ln>
                  <a:solidFill>
                    <a:prstClr val="white"/>
                  </a:solidFill>
                </a:ln>
                <a:solidFill>
                  <a:prstClr val="white"/>
                </a:solidFill>
                <a:latin typeface="華康儷中黑" panose="020B0509000000000000" pitchFamily="49" charset="-120"/>
                <a:ea typeface="華康儷中黑" panose="020B0509000000000000" pitchFamily="49" charset="-120"/>
              </a:rPr>
              <a:t>給你及你的忠誠顧客</a:t>
            </a:r>
            <a:endParaRPr lang="en-US" sz="35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en-US" sz="2500" dirty="0">
                <a:ln>
                  <a:solidFill>
                    <a:prstClr val="white"/>
                  </a:solidFill>
                </a:ln>
                <a:solidFill>
                  <a:prstClr val="white"/>
                </a:solidFill>
                <a:latin typeface="Segoe UI Light" pitchFamily="34" charset="0"/>
              </a:rPr>
              <a:t>A fully functional loyalty rewards program for you and your customers.</a:t>
            </a:r>
            <a:endParaRPr lang="en-MY" sz="2500" dirty="0">
              <a:ln>
                <a:solidFill>
                  <a:prstClr val="white"/>
                </a:solidFill>
              </a:ln>
              <a:solidFill>
                <a:prstClr val="white"/>
              </a:solidFill>
              <a:latin typeface="Segoe UI Light" pitchFamily="34" charset="0"/>
            </a:endParaRPr>
          </a:p>
        </p:txBody>
      </p:sp>
    </p:spTree>
    <p:extLst>
      <p:ext uri="{BB962C8B-B14F-4D97-AF65-F5344CB8AC3E}">
        <p14:creationId xmlns:p14="http://schemas.microsoft.com/office/powerpoint/2010/main" xmlns="" val="4289520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Partner Stores Program\Banner Ad_PS\Landing page\Screen cap\PS Recruit\Recruiting Ad_1.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143000" y="1034142"/>
            <a:ext cx="7044705" cy="44196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C:\Users\markm\Desktop\World Conference 2014\motives\computer.pn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8626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hrisw\Desktop\ToolsXSmall_NX3DTYNT.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648200" y="3333750"/>
            <a:ext cx="4191000" cy="31432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a:xfrm>
            <a:off x="609600" y="8080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為優惠顧客添加更多</a:t>
            </a:r>
            <a:r>
              <a:rPr lang="zh-TW" altLang="en-US"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商戶及</a:t>
            </a:r>
            <a:r>
              <a:rPr lang="zh-TW" altLang="en-US"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產品</a:t>
            </a:r>
            <a:endParaRPr lang="en-US" altLang="zh-TW"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endParaRPr>
          </a:p>
          <a:p>
            <a:pPr marL="0" indent="0">
              <a:buFont typeface="Arial" panose="020B0604020202020204" pitchFamily="34" charset="0"/>
              <a:buNone/>
            </a:pPr>
            <a:r>
              <a:rPr lang="en-US" altLang="zh-TW" sz="2800" b="1" dirty="0" smtClean="0">
                <a:ln>
                  <a:solidFill>
                    <a:prstClr val="black">
                      <a:lumMod val="85000"/>
                      <a:lumOff val="15000"/>
                    </a:prstClr>
                  </a:solidFill>
                </a:ln>
                <a:solidFill>
                  <a:prstClr val="black">
                    <a:lumMod val="85000"/>
                    <a:lumOff val="15000"/>
                  </a:prstClr>
                </a:solidFill>
              </a:rPr>
              <a:t>To increase stores and products for PCs</a:t>
            </a:r>
          </a:p>
          <a:p>
            <a:pPr marL="0" indent="0">
              <a:buFont typeface="Arial" panose="020B0604020202020204" pitchFamily="34" charset="0"/>
              <a:buNone/>
            </a:pPr>
            <a:endParaRPr lang="en-US" altLang="zh-TW" b="1" dirty="0" smtClean="0">
              <a:ln>
                <a:solidFill>
                  <a:prstClr val="black">
                    <a:lumMod val="85000"/>
                    <a:lumOff val="15000"/>
                  </a:prstClr>
                </a:solidFill>
              </a:ln>
              <a:solidFill>
                <a:prstClr val="black">
                  <a:lumMod val="85000"/>
                  <a:lumOff val="15000"/>
                </a:prstClr>
              </a:solidFill>
            </a:endParaRPr>
          </a:p>
          <a:p>
            <a:pPr marL="0" indent="0">
              <a:buFont typeface="Arial" panose="020B0604020202020204" pitchFamily="34" charset="0"/>
              <a:buNone/>
            </a:pPr>
            <a:r>
              <a:rPr lang="zh-TW" altLang="en-US"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作</a:t>
            </a:r>
            <a:r>
              <a:rPr lang="zh-TW" altLang="en-US"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為你的招</a:t>
            </a:r>
            <a:r>
              <a:rPr lang="zh-TW" altLang="en-US"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募</a:t>
            </a:r>
            <a:r>
              <a:rPr lang="zh-TW" altLang="en-US"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工具</a:t>
            </a:r>
            <a:endParaRPr lang="en-US" altLang="zh-TW"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endParaRPr>
          </a:p>
          <a:p>
            <a:pPr marL="0" indent="0">
              <a:buFont typeface="Arial" panose="020B0604020202020204" pitchFamily="34" charset="0"/>
              <a:buNone/>
            </a:pPr>
            <a:r>
              <a:rPr lang="en-US" altLang="zh-TW" sz="2800" b="1" dirty="0" smtClean="0">
                <a:ln>
                  <a:solidFill>
                    <a:prstClr val="black">
                      <a:lumMod val="85000"/>
                      <a:lumOff val="15000"/>
                    </a:prstClr>
                  </a:solidFill>
                </a:ln>
                <a:solidFill>
                  <a:prstClr val="black">
                    <a:lumMod val="85000"/>
                    <a:lumOff val="15000"/>
                  </a:prstClr>
                </a:solidFill>
              </a:rPr>
              <a:t>To be your tools to recruit</a:t>
            </a:r>
          </a:p>
          <a:p>
            <a:pPr marL="0" indent="0">
              <a:buFont typeface="Arial" panose="020B0604020202020204" pitchFamily="34" charset="0"/>
              <a:buNone/>
            </a:pPr>
            <a:endParaRPr lang="en-US" altLang="zh-TW" b="1" dirty="0">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1925553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strovispayroll.com/payrollblog/wp-content/uploads/2013/10/email-logo.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38200" y="609600"/>
            <a:ext cx="769620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C:\Users\markm\Desktop\World Conference 2014\motives\computer.pn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0591800" y="-2133600"/>
            <a:ext cx="7509817" cy="952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rot="20700000">
            <a:off x="4000281" y="4082138"/>
            <a:ext cx="2133918" cy="677108"/>
          </a:xfrm>
          <a:prstGeom prst="rect">
            <a:avLst/>
          </a:prstGeom>
          <a:noFill/>
        </p:spPr>
        <p:txBody>
          <a:bodyPr wrap="none" rtlCol="0">
            <a:spAutoFit/>
          </a:bodyPr>
          <a:lstStyle/>
          <a:p>
            <a:r>
              <a:rPr lang="zh-TW" altLang="en-US" sz="3800" dirty="0">
                <a:solidFill>
                  <a:srgbClr val="FF9900"/>
                </a:solidFill>
                <a:latin typeface="華康儷中黑" panose="020B0509000000000000" pitchFamily="49" charset="-120"/>
                <a:ea typeface="華康儷中黑" panose="020B0509000000000000" pitchFamily="49" charset="-120"/>
              </a:rPr>
              <a:t>電子郵件</a:t>
            </a:r>
            <a:endParaRPr lang="en-US" sz="3800" dirty="0">
              <a:solidFill>
                <a:srgbClr val="FF9900"/>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xmlns="" val="4184275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1237345" y="994230"/>
            <a:ext cx="6909266" cy="25277637"/>
            <a:chOff x="10134600" y="-2457450"/>
            <a:chExt cx="9740900" cy="35637207"/>
          </a:xfrm>
        </p:grpSpPr>
        <p:pic>
          <p:nvPicPr>
            <p:cNvPr id="19" name="Picture 3" descr="M:\Partner Stores Program\Banner Ad_PS\Landing page\Screen cap\X'mas\christmas 3.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0134600" y="-2457450"/>
              <a:ext cx="9740900" cy="664845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7" descr="M:\Partner Stores Program\Banner Ad_PS\Landing page\Christmas Gift\layouts\HKG_20131128_cs20018_PS_seasonalchristmas_lp3_resized.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10408076" y="4189374"/>
              <a:ext cx="9188023" cy="2899038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194" name="Picture 2" descr="C:\Users\markm\Desktop\World Conference 2014\motives\computer.png"/>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31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1400" decel="48600" fill="hold" nodeType="afterEffect">
                                  <p:stCondLst>
                                    <p:cond delay="1000"/>
                                  </p:stCondLst>
                                  <p:childTnLst>
                                    <p:animMotion origin="layout" path="M -8.33333E-7 -1.48148E-6 L -8.33333E-7 -2.93217 " pathEditMode="relative" rAng="0" ptsTypes="AA">
                                      <p:cBhvr>
                                        <p:cTn id="6" dur="20000" fill="hold"/>
                                        <p:tgtEl>
                                          <p:spTgt spid="2"/>
                                        </p:tgtEl>
                                        <p:attrNameLst>
                                          <p:attrName>ppt_x</p:attrName>
                                          <p:attrName>ppt_y</p:attrName>
                                        </p:attrNameLst>
                                      </p:cBhvr>
                                      <p:rCtr x="0" y="-14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23372" y="776526"/>
            <a:ext cx="9642060" cy="15659100"/>
            <a:chOff x="-3543299" y="-5276996"/>
            <a:chExt cx="13553815" cy="22011950"/>
          </a:xfrm>
        </p:grpSpPr>
        <p:pic>
          <p:nvPicPr>
            <p:cNvPr id="8" name="Picture 2" descr="M:\Partner Stores Program\Banner Ad_PS\Landing page\Screen cap\Valentine's Day\Valentines day_LP_cap_1.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3543299" y="-5276996"/>
              <a:ext cx="13533308" cy="629503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M:\Partner Stores Program\Banner Ad_PS\Landing page\Screen cap\Valentine's Day\Valentines day_LP_cap_2.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3536423" y="1007789"/>
              <a:ext cx="13526432" cy="508523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M:\Partner Stores Program\Banner Ad_PS\Landing page\Screen cap\Valentine's Day\Valentines day_LP_cap_4.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l="-1"/>
            <a:stretch/>
          </p:blipFill>
          <p:spPr bwMode="auto">
            <a:xfrm>
              <a:off x="-3535948" y="11212263"/>
              <a:ext cx="13546464" cy="552269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M:\Partner Stores Program\Banner Ad_PS\Landing page\Screen cap\Valentine's Day\Valentines day_LP_cap_3.JPG"/>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3535954" y="5963079"/>
              <a:ext cx="13525962" cy="524937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194" name="Picture 2" descr="C:\Users\markm\Desktop\World Conference 2014\motives\computer.png"/>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41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000"/>
                                  </p:stCondLst>
                                  <p:childTnLst>
                                    <p:animMotion origin="layout" path="M 4.72222E-6 -4.04624E-7 L 4.72222E-6 -1.32 " pathEditMode="relative" rAng="0" ptsTypes="AA">
                                      <p:cBhvr>
                                        <p:cTn id="6" dur="10000" fill="hold"/>
                                        <p:tgtEl>
                                          <p:spTgt spid="2"/>
                                        </p:tgtEl>
                                        <p:attrNameLst>
                                          <p:attrName>ppt_x</p:attrName>
                                          <p:attrName>ppt_y</p:attrName>
                                        </p:attrNameLst>
                                      </p:cBhvr>
                                      <p:rCtr x="0" y="-660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1213758" y="381000"/>
            <a:ext cx="6924223" cy="23317206"/>
            <a:chOff x="-1955800" y="7696200"/>
            <a:chExt cx="5702300" cy="19202400"/>
          </a:xfrm>
        </p:grpSpPr>
        <p:pic>
          <p:nvPicPr>
            <p:cNvPr id="5" name="Picture 4" descr="M:\Partner Stores Program\Banner Ad_PS\Landing page\Screen cap\Consumer Electronics fever\ConsumerElectronicsFever2.pn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955800" y="7696200"/>
              <a:ext cx="5702300" cy="469060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M:\Partner Stores Program\Banner Ad_PS\Landing page\Consumer Electronics\HKG_20140421_cs23697_consumerelectronics_lp_v2_resized.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803400" y="12350750"/>
              <a:ext cx="5376672" cy="1454785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 name="Picture 2" descr="C:\Users\markm\Desktop\World Conference 2014\motives\computer.pn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33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000"/>
                                  </p:stCondLst>
                                  <p:childTnLst>
                                    <p:animMotion origin="layout" path="M -4.72222E-6 3.98844E-6 L -4.72222E-6 -2.6081 " pathEditMode="relative" rAng="0" ptsTypes="AA">
                                      <p:cBhvr>
                                        <p:cTn id="6" dur="16000" fill="hold"/>
                                        <p:tgtEl>
                                          <p:spTgt spid="4"/>
                                        </p:tgtEl>
                                        <p:attrNameLst>
                                          <p:attrName>ppt_x</p:attrName>
                                          <p:attrName>ppt_y</p:attrName>
                                        </p:attrNameLst>
                                      </p:cBhvr>
                                      <p:rCtr x="0" y="-1304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172028" y="449062"/>
            <a:ext cx="7027721" cy="6176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471557" y="2859314"/>
            <a:ext cx="5021943" cy="18079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6425934" y="2859314"/>
            <a:ext cx="1788329" cy="18832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descr="C:\Users\chrisw\Desktop\mano-click-md.pn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rot="19800000">
            <a:off x="5543123" y="5427402"/>
            <a:ext cx="835819" cy="10604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1154975" y="188346"/>
            <a:ext cx="7027720" cy="6102801"/>
            <a:chOff x="1157514" y="221799"/>
            <a:chExt cx="7027720" cy="6102801"/>
          </a:xfrm>
        </p:grpSpPr>
        <p:sp>
          <p:nvSpPr>
            <p:cNvPr id="2" name="Rectangle 1"/>
            <p:cNvSpPr/>
            <p:nvPr/>
          </p:nvSpPr>
          <p:spPr>
            <a:xfrm>
              <a:off x="1157514" y="2637972"/>
              <a:ext cx="7027720" cy="3686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8"/>
            <p:cNvGrpSpPr/>
            <p:nvPr/>
          </p:nvGrpSpPr>
          <p:grpSpPr>
            <a:xfrm>
              <a:off x="1213758" y="221799"/>
              <a:ext cx="6924223" cy="5830660"/>
              <a:chOff x="-1955800" y="7696200"/>
              <a:chExt cx="5702300" cy="4801716"/>
            </a:xfrm>
          </p:grpSpPr>
          <p:pic>
            <p:nvPicPr>
              <p:cNvPr id="10" name="Picture 9" descr="M:\Partner Stores Program\Banner Ad_PS\Landing page\Screen cap\Consumer Electronics fever\ConsumerElectronicsFever2.png"/>
              <p:cNvPicPr>
                <a:picLocks noChangeAspect="1" noChangeArrowheads="1"/>
              </p:cNvPicPr>
              <p:nvPr/>
            </p:nvPicPr>
            <p:blipFill rotWithShape="1">
              <a:blip r:embed="rId7" cstate="screen">
                <a:extLst>
                  <a:ext uri="{28A0092B-C50C-407E-A947-70E740481C1C}">
                    <a14:useLocalDpi xmlns:a14="http://schemas.microsoft.com/office/drawing/2010/main" xmlns=""/>
                  </a:ext>
                </a:extLst>
              </a:blip>
              <a:srcRect/>
              <a:stretch/>
            </p:blipFill>
            <p:spPr bwMode="auto">
              <a:xfrm>
                <a:off x="-1955800" y="7696200"/>
                <a:ext cx="5702300" cy="20107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6" descr="M:\Partner Stores Program\Banner Ad_PS\Landing page\Consumer Electronics\HKG_20140421_cs23697_consumerelectronics_lp_v2_resized.jpg"/>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1328092" y="9709893"/>
                <a:ext cx="4397008" cy="2788023"/>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7" name="Picture 2" descr="C:\Users\markm\Desktop\World Conference 2014\motives\computer.png"/>
          <p:cNvPicPr>
            <a:picLocks noChangeAspect="1" noChangeArrowheads="1"/>
          </p:cNvPicPr>
          <p:nvPr/>
        </p:nvPicPr>
        <p:blipFill rotWithShape="1">
          <a:blip r:embed="rId9"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26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500"/>
                                  </p:stCondLst>
                                  <p:childTnLst>
                                    <p:animMotion origin="layout" path="M 0.0007 -1.11111E-6 L -0.55451 -1.11111E-6 " pathEditMode="relative" rAng="0" ptsTypes="AA">
                                      <p:cBhvr>
                                        <p:cTn id="6" dur="3000" fill="hold"/>
                                        <p:tgtEl>
                                          <p:spTgt spid="15363"/>
                                        </p:tgtEl>
                                        <p:attrNameLst>
                                          <p:attrName>ppt_x</p:attrName>
                                          <p:attrName>ppt_y</p:attrName>
                                        </p:attrNameLst>
                                      </p:cBhvr>
                                      <p:rCtr x="-27760" y="0"/>
                                    </p:animMotion>
                                  </p:childTnLst>
                                </p:cTn>
                              </p:par>
                            </p:childTnLst>
                          </p:cTn>
                        </p:par>
                        <p:par>
                          <p:cTn id="7" fill="hold">
                            <p:stCondLst>
                              <p:cond delay="3500"/>
                            </p:stCondLst>
                            <p:childTnLst>
                              <p:par>
                                <p:cTn id="8" presetID="64" presetClass="path" presetSubtype="0" accel="50000" decel="50000" fill="hold" nodeType="afterEffect">
                                  <p:stCondLst>
                                    <p:cond delay="250"/>
                                  </p:stCondLst>
                                  <p:childTnLst>
                                    <p:animMotion origin="layout" path="M 2.77778E-7 1.11022E-16 L -0.06858 -0.23542 " pathEditMode="relative" rAng="0" ptsTypes="AA">
                                      <p:cBhvr>
                                        <p:cTn id="9" dur="2500" fill="hold"/>
                                        <p:tgtEl>
                                          <p:spTgt spid="1027"/>
                                        </p:tgtEl>
                                        <p:attrNameLst>
                                          <p:attrName>ppt_x</p:attrName>
                                          <p:attrName>ppt_y</p:attrName>
                                        </p:attrNameLst>
                                      </p:cBhvr>
                                      <p:rCtr x="-3438" y="-11782"/>
                                    </p:animMotion>
                                  </p:childTnLst>
                                </p:cTn>
                              </p:par>
                            </p:childTnLst>
                          </p:cTn>
                        </p:par>
                        <p:par>
                          <p:cTn id="10" fill="hold">
                            <p:stCondLst>
                              <p:cond delay="6250"/>
                            </p:stCondLst>
                            <p:childTnLst>
                              <p:par>
                                <p:cTn id="11" presetID="26" presetClass="emph" presetSubtype="0" fill="hold" nodeType="afterEffect">
                                  <p:stCondLst>
                                    <p:cond delay="500"/>
                                  </p:stCondLst>
                                  <p:childTnLst>
                                    <p:animEffect transition="out" filter="fade">
                                      <p:cBhvr>
                                        <p:cTn id="12" dur="750" tmFilter="0, 0; .2, .5; .8, .5; 1, 0"/>
                                        <p:tgtEl>
                                          <p:spTgt spid="1027"/>
                                        </p:tgtEl>
                                      </p:cBhvr>
                                    </p:animEffect>
                                    <p:animScale>
                                      <p:cBhvr>
                                        <p:cTn id="13" dur="375" autoRev="1" fill="hold"/>
                                        <p:tgtEl>
                                          <p:spTgt spid="1027"/>
                                        </p:tgtEl>
                                      </p:cBhvr>
                                      <p:by x="105000" y="105000"/>
                                    </p:animScale>
                                  </p:childTnLst>
                                </p:cTn>
                              </p:par>
                            </p:childTnLst>
                          </p:cTn>
                        </p:par>
                        <p:par>
                          <p:cTn id="14" fill="hold">
                            <p:stCondLst>
                              <p:cond delay="7500"/>
                            </p:stCondLst>
                            <p:childTnLst>
                              <p:par>
                                <p:cTn id="15" presetID="14" presetClass="entr" presetSubtype="10"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6085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grpSp>
        <p:nvGrpSpPr>
          <p:cNvPr id="2" name="Group 10"/>
          <p:cNvGrpSpPr/>
          <p:nvPr/>
        </p:nvGrpSpPr>
        <p:grpSpPr>
          <a:xfrm>
            <a:off x="428873" y="1904989"/>
            <a:ext cx="3513489" cy="2822400"/>
            <a:chOff x="-423630" y="1428742"/>
            <a:chExt cx="3513489" cy="2116800"/>
          </a:xfrm>
        </p:grpSpPr>
        <p:pic>
          <p:nvPicPr>
            <p:cNvPr id="10"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36528" y="1500180"/>
              <a:ext cx="2643206" cy="1806154"/>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C:\Users\user\Desktop\Shop.com\MacBook_Pro_Retina.png"/>
            <p:cNvPicPr>
              <a:picLocks noChangeAspect="1" noChangeArrowheads="1"/>
            </p:cNvPicPr>
            <p:nvPr/>
          </p:nvPicPr>
          <p:blipFill>
            <a:blip r:embed="rId3" cstate="screen"/>
            <a:srcRect/>
            <a:stretch>
              <a:fillRect/>
            </a:stretch>
          </p:blipFill>
          <p:spPr bwMode="auto">
            <a:xfrm>
              <a:off x="-423630" y="1428742"/>
              <a:ext cx="3513489" cy="2116800"/>
            </a:xfrm>
            <a:prstGeom prst="rect">
              <a:avLst/>
            </a:prstGeom>
            <a:noFill/>
          </p:spPr>
        </p:pic>
      </p:grpSp>
      <p:sp>
        <p:nvSpPr>
          <p:cNvPr id="4" name="Rectangle 3"/>
          <p:cNvSpPr/>
          <p:nvPr/>
        </p:nvSpPr>
        <p:spPr>
          <a:xfrm>
            <a:off x="4535440" y="0"/>
            <a:ext cx="460856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grpSp>
        <p:nvGrpSpPr>
          <p:cNvPr id="3" name="Group 5"/>
          <p:cNvGrpSpPr/>
          <p:nvPr/>
        </p:nvGrpSpPr>
        <p:grpSpPr>
          <a:xfrm>
            <a:off x="5638800" y="1"/>
            <a:ext cx="3505200" cy="666731"/>
            <a:chOff x="6000760" y="0"/>
            <a:chExt cx="3143240" cy="500048"/>
          </a:xfrm>
          <a:solidFill>
            <a:schemeClr val="tx1">
              <a:lumMod val="75000"/>
              <a:lumOff val="25000"/>
            </a:schemeClr>
          </a:solidFill>
        </p:grpSpPr>
        <p:sp>
          <p:nvSpPr>
            <p:cNvPr id="7" name="Rectangle 6"/>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rPr>
                <a:t>美安香港超連鎖</a:t>
              </a:r>
              <a:r>
                <a:rPr lang="zh-TW" altLang="en-US" sz="1600" baseline="30000" dirty="0">
                  <a:ln>
                    <a:solidFill>
                      <a:prstClr val="white"/>
                    </a:solidFill>
                  </a:ln>
                  <a:solidFill>
                    <a:prstClr val="white"/>
                  </a:solidFill>
                  <a:ea typeface="華康儷細黑" panose="020B0309000000000000" pitchFamily="49" charset="-120"/>
                </a:rPr>
                <a:t>™</a:t>
              </a:r>
              <a:endParaRPr lang="en-US" sz="16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en-US" sz="1500" dirty="0">
                  <a:ln>
                    <a:solidFill>
                      <a:prstClr val="white"/>
                    </a:solidFill>
                  </a:ln>
                  <a:solidFill>
                    <a:prstClr val="white"/>
                  </a:solidFill>
                  <a:latin typeface="Segoe UI Light" pitchFamily="34" charset="0"/>
                </a:rPr>
                <a:t>Market Hong Kong </a:t>
              </a:r>
              <a:r>
                <a:rPr lang="en-US" sz="1500" dirty="0" err="1">
                  <a:ln>
                    <a:solidFill>
                      <a:prstClr val="white"/>
                    </a:solidFill>
                  </a:ln>
                  <a:solidFill>
                    <a:prstClr val="white"/>
                  </a:solidFill>
                  <a:latin typeface="Segoe UI Light" pitchFamily="34" charset="0"/>
                </a:rPr>
                <a:t>UnFranchise</a:t>
              </a:r>
              <a:r>
                <a:rPr lang="zh-TW" altLang="en-US" sz="1400" baseline="30000" dirty="0">
                  <a:ln>
                    <a:solidFill>
                      <a:prstClr val="white"/>
                    </a:solidFill>
                  </a:ln>
                  <a:solidFill>
                    <a:prstClr val="white"/>
                  </a:solidFill>
                  <a:ea typeface="華康儷細黑" panose="020B0309000000000000" pitchFamily="49" charset="-120"/>
                </a:rPr>
                <a:t>™</a:t>
              </a:r>
              <a:endParaRPr lang="en-US" sz="1400" baseline="30000" dirty="0">
                <a:ln>
                  <a:solidFill>
                    <a:prstClr val="white"/>
                  </a:solidFill>
                </a:ln>
                <a:solidFill>
                  <a:prstClr val="white"/>
                </a:solidFill>
                <a:ea typeface="華康儷細黑" panose="020B0309000000000000" pitchFamily="49" charset="-120"/>
              </a:endParaRPr>
            </a:p>
          </p:txBody>
        </p:sp>
        <p:sp>
          <p:nvSpPr>
            <p:cNvPr id="8" name="Right Triangle 7"/>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sp>
        <p:nvSpPr>
          <p:cNvPr id="12" name="Rectangle 11"/>
          <p:cNvSpPr/>
          <p:nvPr/>
        </p:nvSpPr>
        <p:spPr>
          <a:xfrm>
            <a:off x="0" y="5678269"/>
            <a:ext cx="4572000" cy="646331"/>
          </a:xfrm>
          <a:prstGeom prst="rect">
            <a:avLst/>
          </a:prstGeom>
        </p:spPr>
        <p:txBody>
          <a:bodyPr>
            <a:spAutoFit/>
          </a:bodyPr>
          <a:lstStyle/>
          <a:p>
            <a:pPr algn="ctr"/>
            <a:r>
              <a:rPr lang="en-US" dirty="0">
                <a:ln>
                  <a:solidFill>
                    <a:prstClr val="white"/>
                  </a:solidFill>
                </a:ln>
                <a:solidFill>
                  <a:prstClr val="white"/>
                </a:solidFill>
                <a:latin typeface="Segoe UI Light" pitchFamily="34" charset="0"/>
              </a:rPr>
              <a:t>You get a SHOP.COM website to sell and promote your products!</a:t>
            </a:r>
            <a:endParaRPr lang="en-MY" dirty="0">
              <a:ln>
                <a:solidFill>
                  <a:prstClr val="white"/>
                </a:solidFill>
              </a:ln>
              <a:solidFill>
                <a:prstClr val="white"/>
              </a:solidFill>
              <a:latin typeface="Segoe UI Light" pitchFamily="34" charset="0"/>
            </a:endParaRPr>
          </a:p>
        </p:txBody>
      </p:sp>
      <p:sp>
        <p:nvSpPr>
          <p:cNvPr id="13" name="Rectangle 12"/>
          <p:cNvSpPr/>
          <p:nvPr/>
        </p:nvSpPr>
        <p:spPr>
          <a:xfrm>
            <a:off x="4500562" y="4674411"/>
            <a:ext cx="4643438" cy="646331"/>
          </a:xfrm>
          <a:prstGeom prst="rect">
            <a:avLst/>
          </a:prstGeom>
        </p:spPr>
        <p:txBody>
          <a:bodyPr wrap="square">
            <a:spAutoFit/>
          </a:bodyPr>
          <a:lstStyle/>
          <a:p>
            <a:pPr algn="ctr"/>
            <a:r>
              <a:rPr lang="zh-TW" altLang="en-US"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你得到一隊專業的科技資訊團隊</a:t>
            </a:r>
            <a:endParaRPr lang="en-US" altLang="zh-TW"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a:p>
            <a:pPr algn="ctr"/>
            <a:r>
              <a:rPr lang="zh-TW" altLang="en-US"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支援不斷的發展</a:t>
            </a:r>
            <a:endParaRPr lang="en-US"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p:txBody>
      </p:sp>
      <p:pic>
        <p:nvPicPr>
          <p:cNvPr id="14" name="Picture 13" descr="aeferferfe.png"/>
          <p:cNvPicPr>
            <a:picLocks noChangeAspect="1"/>
          </p:cNvPicPr>
          <p:nvPr/>
        </p:nvPicPr>
        <p:blipFill>
          <a:blip r:embed="rId4" cstate="screen"/>
          <a:stretch>
            <a:fillRect/>
          </a:stretch>
        </p:blipFill>
        <p:spPr>
          <a:xfrm>
            <a:off x="5448469" y="1619237"/>
            <a:ext cx="2409701" cy="2972632"/>
          </a:xfrm>
          <a:prstGeom prst="rect">
            <a:avLst/>
          </a:prstGeom>
        </p:spPr>
      </p:pic>
      <p:sp>
        <p:nvSpPr>
          <p:cNvPr id="18" name="Rectangle 17"/>
          <p:cNvSpPr/>
          <p:nvPr/>
        </p:nvSpPr>
        <p:spPr>
          <a:xfrm>
            <a:off x="0" y="4753428"/>
            <a:ext cx="4572000" cy="646331"/>
          </a:xfrm>
          <a:prstGeom prst="rect">
            <a:avLst/>
          </a:prstGeom>
        </p:spPr>
        <p:txBody>
          <a:bodyPr>
            <a:spAutoFit/>
          </a:bodyPr>
          <a:lstStyle/>
          <a:p>
            <a:pPr algn="ct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你可以得到 </a:t>
            </a:r>
            <a:r>
              <a:rPr lang="en-US" altLang="zh-TW" dirty="0">
                <a:ln>
                  <a:solidFill>
                    <a:prstClr val="white"/>
                  </a:solidFill>
                </a:ln>
                <a:solidFill>
                  <a:prstClr val="white"/>
                </a:solidFill>
                <a:latin typeface="Segoe UI Light" pitchFamily="34" charset="0"/>
              </a:rPr>
              <a:t>HK.</a:t>
            </a:r>
            <a:r>
              <a:rPr lang="en-US" dirty="0">
                <a:ln>
                  <a:solidFill>
                    <a:prstClr val="white"/>
                  </a:solidFill>
                </a:ln>
                <a:solidFill>
                  <a:prstClr val="white"/>
                </a:solidFill>
                <a:latin typeface="Segoe UI Light" pitchFamily="34" charset="0"/>
              </a:rPr>
              <a:t>SHOP.COM</a:t>
            </a: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入門網站</a:t>
            </a:r>
            <a:endParaRPr lang="en-US" altLang="zh-TW"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zh-TW" altLang="en-US" dirty="0">
                <a:ln>
                  <a:solidFill>
                    <a:prstClr val="white"/>
                  </a:solidFill>
                </a:ln>
                <a:solidFill>
                  <a:prstClr val="white"/>
                </a:solidFill>
                <a:latin typeface="華康儷細黑" panose="020B0309000000000000" pitchFamily="49" charset="-120"/>
                <a:ea typeface="華康儷細黑" panose="020B0309000000000000" pitchFamily="49" charset="-120"/>
              </a:rPr>
              <a:t>銷售及推廣你的產品</a:t>
            </a:r>
            <a:r>
              <a:rPr lang="en-US" dirty="0">
                <a:ln>
                  <a:solidFill>
                    <a:prstClr val="white"/>
                  </a:solidFill>
                </a:ln>
                <a:solidFill>
                  <a:prstClr val="white"/>
                </a:solidFill>
                <a:latin typeface="華康儷細黑" panose="020B0309000000000000" pitchFamily="49" charset="-120"/>
                <a:ea typeface="華康儷細黑" panose="020B0309000000000000" pitchFamily="49" charset="-120"/>
              </a:rPr>
              <a:t>!</a:t>
            </a:r>
            <a:endParaRPr lang="en-MY" dirty="0">
              <a:ln>
                <a:solidFill>
                  <a:prstClr val="white"/>
                </a:solidFill>
              </a:ln>
              <a:solidFill>
                <a:prstClr val="white"/>
              </a:solidFill>
              <a:latin typeface="華康儷細黑" panose="020B0309000000000000" pitchFamily="49" charset="-120"/>
              <a:ea typeface="華康儷細黑" panose="020B0309000000000000" pitchFamily="49" charset="-120"/>
            </a:endParaRPr>
          </a:p>
        </p:txBody>
      </p:sp>
      <p:sp>
        <p:nvSpPr>
          <p:cNvPr id="19" name="Rectangle 18"/>
          <p:cNvSpPr/>
          <p:nvPr/>
        </p:nvSpPr>
        <p:spPr>
          <a:xfrm>
            <a:off x="4495800" y="5706070"/>
            <a:ext cx="4643438" cy="923330"/>
          </a:xfrm>
          <a:prstGeom prst="rect">
            <a:avLst/>
          </a:prstGeom>
        </p:spPr>
        <p:txBody>
          <a:bodyPr wrap="square">
            <a:spAutoFit/>
          </a:bodyPr>
          <a:lstStyle/>
          <a:p>
            <a:pPr algn="ctr"/>
            <a:r>
              <a:rPr lang="en-US" dirty="0">
                <a:ln>
                  <a:solidFill>
                    <a:prstClr val="black">
                      <a:lumMod val="85000"/>
                      <a:lumOff val="15000"/>
                    </a:prstClr>
                  </a:solidFill>
                </a:ln>
                <a:solidFill>
                  <a:prstClr val="black">
                    <a:lumMod val="85000"/>
                    <a:lumOff val="15000"/>
                  </a:prstClr>
                </a:solidFill>
                <a:latin typeface="Segoe UI Light" pitchFamily="34" charset="0"/>
              </a:rPr>
              <a:t>You get a team of</a:t>
            </a:r>
            <a:br>
              <a:rPr lang="en-US" dirty="0">
                <a:ln>
                  <a:solidFill>
                    <a:prstClr val="black">
                      <a:lumMod val="85000"/>
                      <a:lumOff val="15000"/>
                    </a:prstClr>
                  </a:solidFill>
                </a:ln>
                <a:solidFill>
                  <a:prstClr val="black">
                    <a:lumMod val="85000"/>
                    <a:lumOff val="15000"/>
                  </a:prstClr>
                </a:solidFill>
                <a:latin typeface="Segoe UI Light" pitchFamily="34" charset="0"/>
              </a:rPr>
            </a:br>
            <a:r>
              <a:rPr lang="en-US" dirty="0">
                <a:ln>
                  <a:solidFill>
                    <a:prstClr val="black">
                      <a:lumMod val="85000"/>
                      <a:lumOff val="15000"/>
                    </a:prstClr>
                  </a:solidFill>
                </a:ln>
                <a:solidFill>
                  <a:prstClr val="black">
                    <a:lumMod val="85000"/>
                    <a:lumOff val="15000"/>
                  </a:prstClr>
                </a:solidFill>
                <a:latin typeface="Segoe UI Light" pitchFamily="34" charset="0"/>
              </a:rPr>
              <a:t>IT professionals that are doing</a:t>
            </a:r>
            <a:br>
              <a:rPr lang="en-US" dirty="0">
                <a:ln>
                  <a:solidFill>
                    <a:prstClr val="black">
                      <a:lumMod val="85000"/>
                      <a:lumOff val="15000"/>
                    </a:prstClr>
                  </a:solidFill>
                </a:ln>
                <a:solidFill>
                  <a:prstClr val="black">
                    <a:lumMod val="85000"/>
                    <a:lumOff val="15000"/>
                  </a:prstClr>
                </a:solidFill>
                <a:latin typeface="Segoe UI Light" pitchFamily="34" charset="0"/>
              </a:rPr>
            </a:br>
            <a:r>
              <a:rPr lang="en-US" dirty="0">
                <a:ln>
                  <a:solidFill>
                    <a:prstClr val="black">
                      <a:lumMod val="85000"/>
                      <a:lumOff val="15000"/>
                    </a:prstClr>
                  </a:solidFill>
                </a:ln>
                <a:solidFill>
                  <a:prstClr val="black">
                    <a:lumMod val="85000"/>
                    <a:lumOff val="15000"/>
                  </a:prstClr>
                </a:solidFill>
                <a:latin typeface="Segoe UI Light" pitchFamily="34" charset="0"/>
              </a:rPr>
              <a:t>ongoing development</a:t>
            </a:r>
          </a:p>
        </p:txBody>
      </p:sp>
    </p:spTree>
    <p:extLst>
      <p:ext uri="{BB962C8B-B14F-4D97-AF65-F5344CB8AC3E}">
        <p14:creationId xmlns:p14="http://schemas.microsoft.com/office/powerpoint/2010/main" xmlns="" val="2676958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risw\Desktop\people-talking-online1.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57200" y="2895600"/>
            <a:ext cx="4495800" cy="33718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a:xfrm>
            <a:off x="609600" y="8080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b="1"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精選推廣令你擁有更美滿的節日</a:t>
            </a:r>
            <a:endParaRPr lang="en-US" altLang="zh-TW" b="1" dirty="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endParaRPr>
          </a:p>
          <a:p>
            <a:pPr marL="0" indent="0">
              <a:buFont typeface="Arial" panose="020B0604020202020204" pitchFamily="34" charset="0"/>
              <a:buNone/>
            </a:pPr>
            <a:r>
              <a:rPr lang="en-US" b="1" dirty="0" smtClean="0">
                <a:ln>
                  <a:solidFill>
                    <a:prstClr val="black">
                      <a:lumMod val="85000"/>
                      <a:lumOff val="15000"/>
                    </a:prstClr>
                  </a:solidFill>
                </a:ln>
                <a:solidFill>
                  <a:prstClr val="black">
                    <a:lumMod val="85000"/>
                    <a:lumOff val="15000"/>
                  </a:prstClr>
                </a:solidFill>
              </a:rPr>
              <a:t>Make </a:t>
            </a:r>
            <a:r>
              <a:rPr lang="en-US" b="1" dirty="0">
                <a:ln>
                  <a:solidFill>
                    <a:prstClr val="black">
                      <a:lumMod val="85000"/>
                      <a:lumOff val="15000"/>
                    </a:prstClr>
                  </a:solidFill>
                </a:ln>
                <a:solidFill>
                  <a:prstClr val="black">
                    <a:lumMod val="85000"/>
                    <a:lumOff val="15000"/>
                  </a:prstClr>
                </a:solidFill>
              </a:rPr>
              <a:t>your festivals the best ever with little help from campaign feature</a:t>
            </a:r>
          </a:p>
        </p:txBody>
      </p:sp>
      <p:sp>
        <p:nvSpPr>
          <p:cNvPr id="7" name="Content Placeholder 2"/>
          <p:cNvSpPr txBox="1">
            <a:spLocks/>
          </p:cNvSpPr>
          <p:nvPr/>
        </p:nvSpPr>
        <p:spPr>
          <a:xfrm>
            <a:off x="5181600" y="3151187"/>
            <a:ext cx="4876800" cy="14970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b="0" kern="1200">
                <a:solidFill>
                  <a:schemeClr val="tx1"/>
                </a:solidFill>
                <a:effectLst/>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sz="3000"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rPr>
              <a:t>製造話題</a:t>
            </a:r>
            <a:endParaRPr lang="en-US" altLang="zh-TW" sz="3000" dirty="0" smtClean="0">
              <a:ln>
                <a:solidFill>
                  <a:prstClr val="black">
                    <a:lumMod val="85000"/>
                    <a:lumOff val="15000"/>
                  </a:prstClr>
                </a:solidFill>
              </a:ln>
              <a:solidFill>
                <a:prstClr val="black">
                  <a:lumMod val="85000"/>
                  <a:lumOff val="15000"/>
                </a:prstClr>
              </a:solidFill>
              <a:latin typeface="華康儷中黑" panose="020B0509000000000000" pitchFamily="49" charset="-120"/>
              <a:ea typeface="華康儷中黑" panose="020B0509000000000000" pitchFamily="49" charset="-120"/>
            </a:endParaRPr>
          </a:p>
          <a:p>
            <a:pPr marL="0" indent="0">
              <a:buFont typeface="Arial" panose="020B0604020202020204" pitchFamily="34" charset="0"/>
              <a:buNone/>
            </a:pPr>
            <a:r>
              <a:rPr lang="en-US" sz="2500" b="1" dirty="0" smtClean="0">
                <a:ln>
                  <a:solidFill>
                    <a:prstClr val="black">
                      <a:lumMod val="85000"/>
                      <a:lumOff val="15000"/>
                    </a:prstClr>
                  </a:solidFill>
                </a:ln>
                <a:solidFill>
                  <a:prstClr val="black">
                    <a:lumMod val="85000"/>
                    <a:lumOff val="15000"/>
                  </a:prstClr>
                </a:solidFill>
              </a:rPr>
              <a:t>Create talking points</a:t>
            </a:r>
          </a:p>
          <a:p>
            <a:pPr marL="0" indent="0">
              <a:buFont typeface="Arial" panose="020B0604020202020204" pitchFamily="34" charset="0"/>
              <a:buNone/>
            </a:pPr>
            <a:endParaRPr lang="en-US" sz="2500" b="1" dirty="0">
              <a:ln>
                <a:solidFill>
                  <a:prstClr val="black">
                    <a:lumMod val="85000"/>
                    <a:lumOff val="15000"/>
                  </a:prstClr>
                </a:solidFill>
              </a:ln>
              <a:solidFill>
                <a:prstClr val="black">
                  <a:lumMod val="85000"/>
                  <a:lumOff val="15000"/>
                </a:prstClr>
              </a:solidFill>
            </a:endParaRPr>
          </a:p>
        </p:txBody>
      </p:sp>
    </p:spTree>
    <p:extLst>
      <p:ext uri="{BB962C8B-B14F-4D97-AF65-F5344CB8AC3E}">
        <p14:creationId xmlns:p14="http://schemas.microsoft.com/office/powerpoint/2010/main" xmlns="" val="2476354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ke-money-online.jpg"/>
          <p:cNvPicPr>
            <a:picLocks noChangeAspect="1"/>
          </p:cNvPicPr>
          <p:nvPr/>
        </p:nvPicPr>
        <p:blipFill>
          <a:blip r:embed="rId3" cstate="screen"/>
          <a:srcRect/>
          <a:stretch>
            <a:fillRect/>
          </a:stretch>
        </p:blipFill>
        <p:spPr>
          <a:xfrm>
            <a:off x="-32" y="0"/>
            <a:ext cx="6533879" cy="6858000"/>
          </a:xfrm>
          <a:prstGeom prst="rect">
            <a:avLst/>
          </a:prstGeom>
        </p:spPr>
      </p:pic>
      <p:sp>
        <p:nvSpPr>
          <p:cNvPr id="6" name="Rectangle 5"/>
          <p:cNvSpPr/>
          <p:nvPr/>
        </p:nvSpPr>
        <p:spPr>
          <a:xfrm>
            <a:off x="5072066" y="0"/>
            <a:ext cx="407193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5286412" y="2433591"/>
            <a:ext cx="3786182" cy="3354765"/>
          </a:xfrm>
          <a:prstGeom prst="rect">
            <a:avLst/>
          </a:prstGeom>
        </p:spPr>
        <p:txBody>
          <a:bodyPr wrap="square">
            <a:spAutoFit/>
          </a:bodyPr>
          <a:lstStyle/>
          <a:p>
            <a:r>
              <a:rPr lang="zh-TW" altLang="en-US" sz="2800" dirty="0">
                <a:ln>
                  <a:solidFill>
                    <a:srgbClr val="FFC000"/>
                  </a:solidFill>
                </a:ln>
                <a:solidFill>
                  <a:srgbClr val="FFC000"/>
                </a:solidFill>
                <a:latin typeface="華康儷細黑" panose="020B0309000000000000" pitchFamily="49" charset="-120"/>
                <a:ea typeface="華康儷細黑" panose="020B0309000000000000" pitchFamily="49" charset="-120"/>
              </a:rPr>
              <a:t>透過現金回贈及</a:t>
            </a:r>
            <a:r>
              <a:rPr lang="en-US" altLang="zh-TW" sz="2800" dirty="0">
                <a:ln>
                  <a:solidFill>
                    <a:srgbClr val="FFC000"/>
                  </a:solidFill>
                </a:ln>
                <a:solidFill>
                  <a:srgbClr val="FFC000"/>
                </a:solidFill>
                <a:latin typeface="Segoe UI Light" pitchFamily="34" charset="0"/>
              </a:rPr>
              <a:t>IBV</a:t>
            </a:r>
            <a:r>
              <a:rPr lang="zh-TW" altLang="en-US" sz="2800" dirty="0">
                <a:ln>
                  <a:solidFill>
                    <a:srgbClr val="FFC000"/>
                  </a:solidFill>
                </a:ln>
                <a:solidFill>
                  <a:srgbClr val="FFC000"/>
                </a:solidFill>
                <a:latin typeface="華康儷細黑" panose="020B0309000000000000" pitchFamily="49" charset="-120"/>
                <a:ea typeface="華康儷細黑" panose="020B0309000000000000" pitchFamily="49" charset="-120"/>
              </a:rPr>
              <a:t>計劃，將你和你的顧客的消費轉為收入。</a:t>
            </a:r>
            <a:endParaRPr lang="en-US" altLang="zh-TW" sz="2800" dirty="0">
              <a:ln>
                <a:solidFill>
                  <a:srgbClr val="FFC000"/>
                </a:solidFill>
              </a:ln>
              <a:solidFill>
                <a:srgbClr val="FFC000"/>
              </a:solidFill>
              <a:latin typeface="華康儷細黑" panose="020B0309000000000000" pitchFamily="49" charset="-120"/>
              <a:ea typeface="華康儷細黑" panose="020B0309000000000000" pitchFamily="49" charset="-120"/>
            </a:endParaRPr>
          </a:p>
          <a:p>
            <a:endParaRPr lang="en-US" sz="2800" dirty="0">
              <a:ln>
                <a:solidFill>
                  <a:srgbClr val="FFC000"/>
                </a:solidFill>
              </a:ln>
              <a:solidFill>
                <a:srgbClr val="FFC000"/>
              </a:solidFill>
              <a:latin typeface="Segoe UI Light" pitchFamily="34" charset="0"/>
            </a:endParaRPr>
          </a:p>
          <a:p>
            <a:r>
              <a:rPr lang="en-US" sz="2500" dirty="0">
                <a:ln>
                  <a:solidFill>
                    <a:srgbClr val="FFC000"/>
                  </a:solidFill>
                </a:ln>
                <a:solidFill>
                  <a:srgbClr val="FFC000"/>
                </a:solidFill>
                <a:latin typeface="Segoe UI Light" pitchFamily="34" charset="0"/>
              </a:rPr>
              <a:t>Converting you &amp; your</a:t>
            </a:r>
            <a:br>
              <a:rPr lang="en-US" sz="2500" dirty="0">
                <a:ln>
                  <a:solidFill>
                    <a:srgbClr val="FFC000"/>
                  </a:solidFill>
                </a:ln>
                <a:solidFill>
                  <a:srgbClr val="FFC000"/>
                </a:solidFill>
                <a:latin typeface="Segoe UI Light" pitchFamily="34" charset="0"/>
              </a:rPr>
            </a:br>
            <a:r>
              <a:rPr lang="en-US" sz="2500" dirty="0">
                <a:ln>
                  <a:solidFill>
                    <a:srgbClr val="FFC000"/>
                  </a:solidFill>
                </a:ln>
                <a:solidFill>
                  <a:srgbClr val="FFC000"/>
                </a:solidFill>
                <a:latin typeface="Segoe UI Light" pitchFamily="34" charset="0"/>
              </a:rPr>
              <a:t>customers spending</a:t>
            </a:r>
            <a:br>
              <a:rPr lang="en-US" sz="2500" dirty="0">
                <a:ln>
                  <a:solidFill>
                    <a:srgbClr val="FFC000"/>
                  </a:solidFill>
                </a:ln>
                <a:solidFill>
                  <a:srgbClr val="FFC000"/>
                </a:solidFill>
                <a:latin typeface="Segoe UI Light" pitchFamily="34" charset="0"/>
              </a:rPr>
            </a:br>
            <a:r>
              <a:rPr lang="en-US" sz="2500" dirty="0">
                <a:ln>
                  <a:solidFill>
                    <a:srgbClr val="FFC000"/>
                  </a:solidFill>
                </a:ln>
                <a:solidFill>
                  <a:srgbClr val="FFC000"/>
                </a:solidFill>
                <a:latin typeface="Segoe UI Light" pitchFamily="34" charset="0"/>
              </a:rPr>
              <a:t>to earning with a</a:t>
            </a:r>
            <a:br>
              <a:rPr lang="en-US" sz="2500" dirty="0">
                <a:ln>
                  <a:solidFill>
                    <a:srgbClr val="FFC000"/>
                  </a:solidFill>
                </a:ln>
                <a:solidFill>
                  <a:srgbClr val="FFC000"/>
                </a:solidFill>
                <a:latin typeface="Segoe UI Light" pitchFamily="34" charset="0"/>
              </a:rPr>
            </a:br>
            <a:r>
              <a:rPr lang="en-US" sz="2500" dirty="0">
                <a:ln>
                  <a:solidFill>
                    <a:srgbClr val="FFC000"/>
                  </a:solidFill>
                </a:ln>
                <a:solidFill>
                  <a:srgbClr val="FFC000"/>
                </a:solidFill>
                <a:latin typeface="Segoe UI Light" pitchFamily="34" charset="0"/>
              </a:rPr>
              <a:t>cashback &amp; IBV program.</a:t>
            </a:r>
          </a:p>
        </p:txBody>
      </p:sp>
      <p:pic>
        <p:nvPicPr>
          <p:cNvPr id="1026" name="Picture 2" descr="C:\Users\user\Desktop\Shop.com\sh2op.png"/>
          <p:cNvPicPr>
            <a:picLocks noChangeAspect="1" noChangeArrowheads="1"/>
          </p:cNvPicPr>
          <p:nvPr/>
        </p:nvPicPr>
        <p:blipFill>
          <a:blip r:embed="rId4" cstate="screen">
            <a:lum bright="70000" contrast="-70000"/>
          </a:blip>
          <a:srcRect/>
          <a:stretch>
            <a:fillRect/>
          </a:stretch>
        </p:blipFill>
        <p:spPr bwMode="auto">
          <a:xfrm>
            <a:off x="5214942" y="1523989"/>
            <a:ext cx="3391120" cy="952507"/>
          </a:xfrm>
          <a:prstGeom prst="rect">
            <a:avLst/>
          </a:prstGeom>
          <a:noFill/>
        </p:spPr>
      </p:pic>
    </p:spTree>
    <p:extLst>
      <p:ext uri="{BB962C8B-B14F-4D97-AF65-F5344CB8AC3E}">
        <p14:creationId xmlns:p14="http://schemas.microsoft.com/office/powerpoint/2010/main" xmlns="" val="22278667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CC623"/>
        </a:solidFill>
        <a:effectLst/>
      </p:bgPr>
    </p:bg>
    <p:spTree>
      <p:nvGrpSpPr>
        <p:cNvPr id="1" name=""/>
        <p:cNvGrpSpPr/>
        <p:nvPr/>
      </p:nvGrpSpPr>
      <p:grpSpPr>
        <a:xfrm>
          <a:off x="0" y="0"/>
          <a:ext cx="0" cy="0"/>
          <a:chOff x="0" y="0"/>
          <a:chExt cx="0" cy="0"/>
        </a:xfrm>
      </p:grpSpPr>
      <p:sp>
        <p:nvSpPr>
          <p:cNvPr id="4" name="Rectangle 3"/>
          <p:cNvSpPr/>
          <p:nvPr/>
        </p:nvSpPr>
        <p:spPr>
          <a:xfrm>
            <a:off x="4500562" y="0"/>
            <a:ext cx="464343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142844" y="4572031"/>
            <a:ext cx="4214842" cy="1938992"/>
          </a:xfrm>
          <a:prstGeom prst="rect">
            <a:avLst/>
          </a:prstGeom>
        </p:spPr>
        <p:txBody>
          <a:bodyPr wrap="square">
            <a:spAutoFit/>
          </a:bodyPr>
          <a:lstStyle/>
          <a:p>
            <a:pPr algn="ctr"/>
            <a:r>
              <a:rPr lang="zh-TW" altLang="en-US"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你和你的顧客可以獲得超過</a:t>
            </a:r>
            <a:r>
              <a:rPr lang="en-US" altLang="zh-TW"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1200</a:t>
            </a:r>
            <a:r>
              <a:rPr lang="zh-TW" altLang="en-US"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間夥伴商店的產品和服務</a:t>
            </a:r>
            <a:endParaRPr lang="en-US" sz="24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a:p>
            <a:pPr algn="ctr"/>
            <a:r>
              <a:rPr lang="en-US" sz="2400" dirty="0">
                <a:ln>
                  <a:solidFill>
                    <a:prstClr val="black">
                      <a:lumMod val="85000"/>
                      <a:lumOff val="15000"/>
                    </a:prstClr>
                  </a:solidFill>
                </a:ln>
                <a:solidFill>
                  <a:prstClr val="black">
                    <a:lumMod val="85000"/>
                    <a:lumOff val="15000"/>
                  </a:prstClr>
                </a:solidFill>
                <a:latin typeface="Segoe UI Light" pitchFamily="34" charset="0"/>
              </a:rPr>
              <a:t>You and your customers gain access to over </a:t>
            </a:r>
            <a:r>
              <a:rPr lang="en-US" altLang="zh-TW" sz="2400" dirty="0">
                <a:ln>
                  <a:solidFill>
                    <a:prstClr val="black">
                      <a:lumMod val="85000"/>
                      <a:lumOff val="15000"/>
                    </a:prstClr>
                  </a:solidFill>
                </a:ln>
                <a:solidFill>
                  <a:prstClr val="black">
                    <a:lumMod val="85000"/>
                    <a:lumOff val="15000"/>
                  </a:prstClr>
                </a:solidFill>
                <a:latin typeface="Segoe UI Light" pitchFamily="34" charset="0"/>
              </a:rPr>
              <a:t>1</a:t>
            </a:r>
            <a:r>
              <a:rPr lang="en-US" sz="2400" dirty="0">
                <a:ln>
                  <a:solidFill>
                    <a:prstClr val="black">
                      <a:lumMod val="85000"/>
                      <a:lumOff val="15000"/>
                    </a:prstClr>
                  </a:solidFill>
                </a:ln>
                <a:solidFill>
                  <a:prstClr val="black">
                    <a:lumMod val="85000"/>
                    <a:lumOff val="15000"/>
                  </a:prstClr>
                </a:solidFill>
                <a:latin typeface="Segoe UI Light" pitchFamily="34" charset="0"/>
              </a:rPr>
              <a:t>,</a:t>
            </a:r>
            <a:r>
              <a:rPr lang="en-US" altLang="zh-TW" sz="2400" dirty="0">
                <a:ln>
                  <a:solidFill>
                    <a:prstClr val="black">
                      <a:lumMod val="85000"/>
                      <a:lumOff val="15000"/>
                    </a:prstClr>
                  </a:solidFill>
                </a:ln>
                <a:solidFill>
                  <a:prstClr val="black">
                    <a:lumMod val="85000"/>
                    <a:lumOff val="15000"/>
                  </a:prstClr>
                </a:solidFill>
                <a:latin typeface="Segoe UI Light" pitchFamily="34" charset="0"/>
              </a:rPr>
              <a:t>2</a:t>
            </a:r>
            <a:r>
              <a:rPr lang="en-US" sz="2400" dirty="0">
                <a:ln>
                  <a:solidFill>
                    <a:prstClr val="black">
                      <a:lumMod val="85000"/>
                      <a:lumOff val="15000"/>
                    </a:prstClr>
                  </a:solidFill>
                </a:ln>
                <a:solidFill>
                  <a:prstClr val="black">
                    <a:lumMod val="85000"/>
                    <a:lumOff val="15000"/>
                  </a:prstClr>
                </a:solidFill>
                <a:latin typeface="Segoe UI Light" pitchFamily="34" charset="0"/>
              </a:rPr>
              <a:t>00 partner stores</a:t>
            </a:r>
          </a:p>
        </p:txBody>
      </p:sp>
      <p:sp>
        <p:nvSpPr>
          <p:cNvPr id="6" name="Rectangle 5"/>
          <p:cNvSpPr/>
          <p:nvPr/>
        </p:nvSpPr>
        <p:spPr>
          <a:xfrm>
            <a:off x="4714876" y="813490"/>
            <a:ext cx="4214842" cy="1200328"/>
          </a:xfrm>
          <a:prstGeom prst="rect">
            <a:avLst/>
          </a:prstGeom>
        </p:spPr>
        <p:txBody>
          <a:bodyPr wrap="square">
            <a:spAutoFit/>
          </a:bodyPr>
          <a:lstStyle/>
          <a:p>
            <a:pPr algn="ctr"/>
            <a:r>
              <a:rPr lang="zh-TW" altLang="en-US" sz="2400" dirty="0">
                <a:ln>
                  <a:solidFill>
                    <a:prstClr val="white"/>
                  </a:solidFill>
                </a:ln>
                <a:solidFill>
                  <a:prstClr val="white"/>
                </a:solidFill>
                <a:latin typeface="Apple LiGothic Medium"/>
                <a:ea typeface="Apple LiGothic Medium"/>
                <a:cs typeface="Apple LiGothic Medium"/>
              </a:rPr>
              <a:t>你的現金回贈計劃</a:t>
            </a:r>
            <a:endParaRPr lang="en-US" sz="2400" dirty="0">
              <a:ln>
                <a:solidFill>
                  <a:prstClr val="white"/>
                </a:solidFill>
              </a:ln>
              <a:solidFill>
                <a:prstClr val="white"/>
              </a:solidFill>
              <a:latin typeface="Apple LiGothic Medium"/>
              <a:ea typeface="Apple LiGothic Medium"/>
              <a:cs typeface="Apple LiGothic Medium"/>
            </a:endParaRPr>
          </a:p>
          <a:p>
            <a:pPr algn="ctr"/>
            <a:r>
              <a:rPr lang="en-US" sz="2400" dirty="0">
                <a:ln>
                  <a:solidFill>
                    <a:prstClr val="white"/>
                  </a:solidFill>
                </a:ln>
                <a:solidFill>
                  <a:prstClr val="white"/>
                </a:solidFill>
                <a:latin typeface="Segoe UI Light" pitchFamily="34" charset="0"/>
              </a:rPr>
              <a:t>Your cashback program Pays!</a:t>
            </a:r>
          </a:p>
        </p:txBody>
      </p:sp>
      <p:grpSp>
        <p:nvGrpSpPr>
          <p:cNvPr id="2" name="Group 6"/>
          <p:cNvGrpSpPr/>
          <p:nvPr/>
        </p:nvGrpSpPr>
        <p:grpSpPr>
          <a:xfrm>
            <a:off x="6858016" y="6191269"/>
            <a:ext cx="2285984" cy="666731"/>
            <a:chOff x="6858016" y="4643452"/>
            <a:chExt cx="2285984" cy="500048"/>
          </a:xfrm>
          <a:solidFill>
            <a:srgbClr val="FFFF00"/>
          </a:solidFill>
        </p:grpSpPr>
        <p:grpSp>
          <p:nvGrpSpPr>
            <p:cNvPr id="3" name="Group 11"/>
            <p:cNvGrpSpPr/>
            <p:nvPr/>
          </p:nvGrpSpPr>
          <p:grpSpPr>
            <a:xfrm flipV="1">
              <a:off x="6858016" y="4643452"/>
              <a:ext cx="2285984" cy="500048"/>
              <a:chOff x="6000760" y="0"/>
              <a:chExt cx="3143240" cy="500048"/>
            </a:xfrm>
            <a:grpFill/>
          </p:grpSpPr>
          <p:sp>
            <p:nvSpPr>
              <p:cNvPr id="10" name="Rectangle 9"/>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ln>
                    <a:solidFill>
                      <a:prstClr val="white"/>
                    </a:solidFill>
                  </a:ln>
                  <a:solidFill>
                    <a:prstClr val="white"/>
                  </a:solidFill>
                  <a:latin typeface="Segoe UI Light" pitchFamily="34" charset="0"/>
                </a:endParaRPr>
              </a:p>
            </p:txBody>
          </p:sp>
          <p:sp>
            <p:nvSpPr>
              <p:cNvPr id="11" name="Right Triangle 10"/>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pic>
          <p:nvPicPr>
            <p:cNvPr id="9" name="Picture 4" descr="C:\Users\user\Desktop\Shop.com\knhihiguih.png"/>
            <p:cNvPicPr>
              <a:picLocks noChangeAspect="1" noChangeArrowheads="1"/>
            </p:cNvPicPr>
            <p:nvPr/>
          </p:nvPicPr>
          <p:blipFill>
            <a:blip r:embed="rId3" cstate="screen"/>
            <a:srcRect/>
            <a:stretch>
              <a:fillRect/>
            </a:stretch>
          </p:blipFill>
          <p:spPr bwMode="auto">
            <a:xfrm>
              <a:off x="7358082" y="4807594"/>
              <a:ext cx="1626794" cy="198436"/>
            </a:xfrm>
            <a:prstGeom prst="rect">
              <a:avLst/>
            </a:prstGeom>
            <a:grpFill/>
          </p:spPr>
        </p:pic>
      </p:grpSp>
      <p:pic>
        <p:nvPicPr>
          <p:cNvPr id="6146" name="Picture 2" descr="C:\Users\user\Desktop\Shop.com\25hj155jh.png"/>
          <p:cNvPicPr>
            <a:picLocks noChangeAspect="1" noChangeArrowheads="1"/>
          </p:cNvPicPr>
          <p:nvPr/>
        </p:nvPicPr>
        <p:blipFill>
          <a:blip r:embed="rId4" cstate="screen"/>
          <a:srcRect/>
          <a:stretch>
            <a:fillRect/>
          </a:stretch>
        </p:blipFill>
        <p:spPr bwMode="auto">
          <a:xfrm>
            <a:off x="4730208" y="2285993"/>
            <a:ext cx="4270971" cy="2952771"/>
          </a:xfrm>
          <a:prstGeom prst="rect">
            <a:avLst/>
          </a:prstGeom>
          <a:noFill/>
        </p:spPr>
      </p:pic>
      <p:pic>
        <p:nvPicPr>
          <p:cNvPr id="14" name="Picture 13" descr="51554.png"/>
          <p:cNvPicPr>
            <a:picLocks noChangeAspect="1"/>
          </p:cNvPicPr>
          <p:nvPr/>
        </p:nvPicPr>
        <p:blipFill>
          <a:blip r:embed="rId5" cstate="screen"/>
          <a:srcRect/>
          <a:stretch>
            <a:fillRect/>
          </a:stretch>
        </p:blipFill>
        <p:spPr>
          <a:xfrm>
            <a:off x="0" y="1809739"/>
            <a:ext cx="1734814" cy="2550048"/>
          </a:xfrm>
          <a:prstGeom prst="rect">
            <a:avLst/>
          </a:prstGeom>
        </p:spPr>
      </p:pic>
      <p:pic>
        <p:nvPicPr>
          <p:cNvPr id="15" name="Picture 14" descr="51554.png"/>
          <p:cNvPicPr>
            <a:picLocks noChangeAspect="1"/>
          </p:cNvPicPr>
          <p:nvPr/>
        </p:nvPicPr>
        <p:blipFill>
          <a:blip r:embed="rId6" cstate="screen"/>
          <a:srcRect/>
          <a:stretch>
            <a:fillRect/>
          </a:stretch>
        </p:blipFill>
        <p:spPr>
          <a:xfrm>
            <a:off x="3000364" y="1904989"/>
            <a:ext cx="1500198" cy="2550048"/>
          </a:xfrm>
          <a:prstGeom prst="rect">
            <a:avLst/>
          </a:prstGeom>
        </p:spPr>
      </p:pic>
      <p:pic>
        <p:nvPicPr>
          <p:cNvPr id="13" name="Picture 12" descr="51554.png"/>
          <p:cNvPicPr>
            <a:picLocks noChangeAspect="1"/>
          </p:cNvPicPr>
          <p:nvPr/>
        </p:nvPicPr>
        <p:blipFill>
          <a:blip r:embed="rId7" cstate="screen"/>
          <a:stretch>
            <a:fillRect/>
          </a:stretch>
        </p:blipFill>
        <p:spPr>
          <a:xfrm>
            <a:off x="928662" y="1259957"/>
            <a:ext cx="2639036" cy="3216803"/>
          </a:xfrm>
          <a:prstGeom prst="rect">
            <a:avLst/>
          </a:prstGeom>
        </p:spPr>
      </p:pic>
    </p:spTree>
    <p:extLst>
      <p:ext uri="{BB962C8B-B14F-4D97-AF65-F5344CB8AC3E}">
        <p14:creationId xmlns:p14="http://schemas.microsoft.com/office/powerpoint/2010/main" xmlns="" val="4269532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854" y="190485"/>
            <a:ext cx="4419600" cy="1143000"/>
          </a:xfrm>
        </p:spPr>
        <p:txBody>
          <a:bodyPr>
            <a:normAutofit fontScale="90000"/>
          </a:bodyPr>
          <a:lstStyle/>
          <a:p>
            <a:r>
              <a:rPr lang="zh-TW" altLang="en-US" sz="3200" dirty="0" smtClean="0">
                <a:ln>
                  <a:solidFill>
                    <a:srgbClr val="0070C0"/>
                  </a:solidFill>
                </a:ln>
                <a:solidFill>
                  <a:srgbClr val="0070C0"/>
                </a:solidFill>
                <a:latin typeface="華康儷中黑" panose="020B0509000000000000" pitchFamily="49" charset="-120"/>
                <a:ea typeface="華康儷中黑" panose="020B0509000000000000" pitchFamily="49" charset="-120"/>
              </a:rPr>
              <a:t>夥伴商店銷售額 </a:t>
            </a:r>
            <a:r>
              <a:rPr lang="en-US" altLang="zh-TW" sz="3200" dirty="0" smtClean="0">
                <a:ln>
                  <a:solidFill>
                    <a:srgbClr val="0070C0"/>
                  </a:solidFill>
                </a:ln>
                <a:solidFill>
                  <a:srgbClr val="0070C0"/>
                </a:solidFill>
                <a:latin typeface="華康儷中黑" panose="020B0509000000000000" pitchFamily="49" charset="-120"/>
                <a:ea typeface="華康儷中黑" panose="020B0509000000000000" pitchFamily="49" charset="-120"/>
              </a:rPr>
              <a:t>(</a:t>
            </a:r>
            <a:r>
              <a:rPr lang="zh-TW" altLang="en-US" sz="3200" dirty="0" smtClean="0">
                <a:ln>
                  <a:solidFill>
                    <a:srgbClr val="0070C0"/>
                  </a:solidFill>
                </a:ln>
                <a:solidFill>
                  <a:srgbClr val="0070C0"/>
                </a:solidFill>
                <a:latin typeface="華康儷中黑" panose="020B0509000000000000" pitchFamily="49" charset="-120"/>
                <a:ea typeface="華康儷中黑" panose="020B0509000000000000" pitchFamily="49" charset="-120"/>
              </a:rPr>
              <a:t>累計</a:t>
            </a:r>
            <a:r>
              <a:rPr lang="en-US" altLang="zh-TW" sz="3200" dirty="0">
                <a:ln>
                  <a:solidFill>
                    <a:srgbClr val="0070C0"/>
                  </a:solidFill>
                </a:ln>
                <a:solidFill>
                  <a:srgbClr val="0070C0"/>
                </a:solidFill>
                <a:latin typeface="華康儷中黑" panose="020B0509000000000000" pitchFamily="49" charset="-120"/>
                <a:ea typeface="華康儷中黑" panose="020B0509000000000000" pitchFamily="49" charset="-120"/>
              </a:rPr>
              <a:t>)</a:t>
            </a:r>
            <a:r>
              <a:rPr lang="en-US" altLang="zh-TW" sz="3200" b="1" dirty="0" smtClean="0">
                <a:ln>
                  <a:solidFill>
                    <a:srgbClr val="0070C0"/>
                  </a:solidFill>
                </a:ln>
                <a:solidFill>
                  <a:srgbClr val="0070C0"/>
                </a:solidFill>
                <a:latin typeface="Segoe UI Light" pitchFamily="34" charset="0"/>
              </a:rPr>
              <a:t/>
            </a:r>
            <a:br>
              <a:rPr lang="en-US" altLang="zh-TW" sz="3200" b="1" dirty="0" smtClean="0">
                <a:ln>
                  <a:solidFill>
                    <a:srgbClr val="0070C0"/>
                  </a:solidFill>
                </a:ln>
                <a:solidFill>
                  <a:srgbClr val="0070C0"/>
                </a:solidFill>
                <a:latin typeface="Segoe UI Light" pitchFamily="34" charset="0"/>
              </a:rPr>
            </a:br>
            <a:r>
              <a:rPr lang="en-US" sz="3200" b="1" dirty="0" smtClean="0">
                <a:ln>
                  <a:solidFill>
                    <a:srgbClr val="0070C0"/>
                  </a:solidFill>
                </a:ln>
                <a:solidFill>
                  <a:srgbClr val="0070C0"/>
                </a:solidFill>
                <a:latin typeface="Segoe UI Light" pitchFamily="34" charset="0"/>
              </a:rPr>
              <a:t>Partner Store Sales  (</a:t>
            </a:r>
            <a:r>
              <a:rPr lang="en-US" sz="3200" b="1" dirty="0" err="1" smtClean="0">
                <a:ln>
                  <a:solidFill>
                    <a:srgbClr val="0070C0"/>
                  </a:solidFill>
                </a:ln>
                <a:solidFill>
                  <a:srgbClr val="0070C0"/>
                </a:solidFill>
                <a:latin typeface="Segoe UI Light" pitchFamily="34" charset="0"/>
              </a:rPr>
              <a:t>Accu</a:t>
            </a:r>
            <a:r>
              <a:rPr lang="en-US" sz="3200" b="1" dirty="0" smtClean="0">
                <a:ln>
                  <a:solidFill>
                    <a:srgbClr val="0070C0"/>
                  </a:solidFill>
                </a:ln>
                <a:solidFill>
                  <a:srgbClr val="0070C0"/>
                </a:solidFill>
                <a:latin typeface="Segoe UI Light" pitchFamily="34" charset="0"/>
              </a:rPr>
              <a:t>.)</a:t>
            </a:r>
            <a:endParaRPr lang="en-US" sz="3200" b="1" dirty="0">
              <a:ln>
                <a:solidFill>
                  <a:srgbClr val="0070C0"/>
                </a:solidFill>
              </a:ln>
              <a:solidFill>
                <a:srgbClr val="0070C0"/>
              </a:solidFill>
              <a:latin typeface="Segoe UI Light"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xmlns="" val="280455614"/>
              </p:ext>
            </p:extLst>
          </p:nvPr>
        </p:nvGraphicFramePr>
        <p:xfrm>
          <a:off x="685800" y="1295400"/>
          <a:ext cx="7848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609578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0987"/>
            <a:ext cx="7239000" cy="1143000"/>
          </a:xfrm>
        </p:spPr>
        <p:txBody>
          <a:bodyPr>
            <a:normAutofit/>
          </a:bodyPr>
          <a:lstStyle/>
          <a:p>
            <a:r>
              <a:rPr lang="zh-TW" altLang="en-US" sz="3200" dirty="0" smtClean="0">
                <a:ln>
                  <a:solidFill>
                    <a:srgbClr val="0070C0"/>
                  </a:solidFill>
                </a:ln>
                <a:solidFill>
                  <a:srgbClr val="0070C0"/>
                </a:solidFill>
                <a:latin typeface="華康儷中黑" panose="020B0509000000000000" pitchFamily="49" charset="-120"/>
                <a:ea typeface="華康儷中黑" panose="020B0509000000000000" pitchFamily="49" charset="-120"/>
              </a:rPr>
              <a:t>現金回贈付出 </a:t>
            </a:r>
            <a:r>
              <a:rPr lang="en-US" sz="3200" dirty="0" smtClean="0">
                <a:ln>
                  <a:solidFill>
                    <a:srgbClr val="0070C0"/>
                  </a:solidFill>
                </a:ln>
                <a:solidFill>
                  <a:srgbClr val="0070C0"/>
                </a:solidFill>
                <a:latin typeface="Segoe UI Light" pitchFamily="34" charset="0"/>
              </a:rPr>
              <a:t>Cashback Payout</a:t>
            </a:r>
            <a:endParaRPr lang="en-US" sz="3200" dirty="0">
              <a:ln>
                <a:solidFill>
                  <a:srgbClr val="0070C0"/>
                </a:solidFill>
              </a:ln>
              <a:solidFill>
                <a:srgbClr val="0070C0"/>
              </a:solidFill>
              <a:latin typeface="Segoe UI Light" pitchFamily="34" charset="0"/>
            </a:endParaRPr>
          </a:p>
        </p:txBody>
      </p:sp>
      <p:sp>
        <p:nvSpPr>
          <p:cNvPr id="6" name="Rectangle 5"/>
          <p:cNvSpPr/>
          <p:nvPr/>
        </p:nvSpPr>
        <p:spPr>
          <a:xfrm>
            <a:off x="1638224" y="1330404"/>
            <a:ext cx="6286576" cy="707886"/>
          </a:xfrm>
          <a:prstGeom prst="rect">
            <a:avLst/>
          </a:prstGeom>
        </p:spPr>
        <p:txBody>
          <a:bodyPr wrap="square">
            <a:spAutoFit/>
          </a:bodyPr>
          <a:lstStyle/>
          <a:p>
            <a:pPr algn="ctr"/>
            <a:r>
              <a:rPr lang="zh-TW" altLang="en-US" sz="2200" b="1" dirty="0">
                <a:ln>
                  <a:solidFill>
                    <a:srgbClr val="7CC623"/>
                  </a:solidFill>
                </a:ln>
                <a:solidFill>
                  <a:srgbClr val="7CC623"/>
                </a:solidFill>
                <a:latin typeface="華康儷中黑" panose="020B0509000000000000" pitchFamily="49" charset="-120"/>
                <a:ea typeface="華康儷中黑" panose="020B0509000000000000" pitchFamily="49" charset="-120"/>
              </a:rPr>
              <a:t>於</a:t>
            </a:r>
            <a:r>
              <a:rPr lang="en-US" altLang="zh-TW" sz="2200" b="1" dirty="0">
                <a:ln>
                  <a:solidFill>
                    <a:srgbClr val="7CC623"/>
                  </a:solidFill>
                </a:ln>
                <a:solidFill>
                  <a:srgbClr val="7CC623"/>
                </a:solidFill>
                <a:latin typeface="Segoe UI Light" pitchFamily="34" charset="0"/>
              </a:rPr>
              <a:t>2013-14</a:t>
            </a:r>
            <a:r>
              <a:rPr lang="zh-TW" altLang="en-US" sz="2200" dirty="0">
                <a:ln>
                  <a:solidFill>
                    <a:srgbClr val="7CC623"/>
                  </a:solidFill>
                </a:ln>
                <a:solidFill>
                  <a:srgbClr val="7CC623"/>
                </a:solidFill>
                <a:latin typeface="華康儷中黑" panose="020B0509000000000000" pitchFamily="49" charset="-120"/>
                <a:ea typeface="華康儷中黑" panose="020B0509000000000000" pitchFamily="49" charset="-120"/>
              </a:rPr>
              <a:t>年度付出超過</a:t>
            </a:r>
            <a:r>
              <a:rPr lang="en-US" sz="2200" b="1" dirty="0">
                <a:ln>
                  <a:solidFill>
                    <a:srgbClr val="7CC623"/>
                  </a:solidFill>
                </a:ln>
                <a:solidFill>
                  <a:srgbClr val="7CC623"/>
                </a:solidFill>
                <a:latin typeface="Segoe UI Light" pitchFamily="34" charset="0"/>
              </a:rPr>
              <a:t>HK</a:t>
            </a:r>
            <a:r>
              <a:rPr lang="en-US" altLang="zh-TW" sz="2200" b="1" dirty="0">
                <a:ln>
                  <a:solidFill>
                    <a:srgbClr val="7CC623"/>
                  </a:solidFill>
                </a:ln>
                <a:solidFill>
                  <a:srgbClr val="7CC623"/>
                </a:solidFill>
                <a:latin typeface="Segoe UI Light" pitchFamily="34" charset="0"/>
              </a:rPr>
              <a:t>$125,000</a:t>
            </a:r>
            <a:endParaRPr lang="en-US" sz="2200" b="1" dirty="0">
              <a:ln>
                <a:solidFill>
                  <a:srgbClr val="7CC623"/>
                </a:solidFill>
              </a:ln>
              <a:solidFill>
                <a:srgbClr val="7CC623"/>
              </a:solidFill>
              <a:latin typeface="Segoe UI Light" pitchFamily="34" charset="0"/>
            </a:endParaRPr>
          </a:p>
          <a:p>
            <a:pPr algn="ctr"/>
            <a:r>
              <a:rPr lang="en-US" b="1" dirty="0">
                <a:ln>
                  <a:solidFill>
                    <a:srgbClr val="7CC623"/>
                  </a:solidFill>
                </a:ln>
                <a:solidFill>
                  <a:srgbClr val="7CC623"/>
                </a:solidFill>
                <a:latin typeface="Segoe UI Light" pitchFamily="34" charset="0"/>
              </a:rPr>
              <a:t>We Paid Out HK$125,000 in 2013-14 calendar year!</a:t>
            </a:r>
          </a:p>
        </p:txBody>
      </p:sp>
      <p:graphicFrame>
        <p:nvGraphicFramePr>
          <p:cNvPr id="7" name="Chart 6"/>
          <p:cNvGraphicFramePr>
            <a:graphicFrameLocks/>
          </p:cNvGraphicFramePr>
          <p:nvPr>
            <p:extLst>
              <p:ext uri="{D42A27DB-BD31-4B8C-83A1-F6EECF244321}">
                <p14:modId xmlns:p14="http://schemas.microsoft.com/office/powerpoint/2010/main" xmlns="" val="3117164700"/>
              </p:ext>
            </p:extLst>
          </p:nvPr>
        </p:nvGraphicFramePr>
        <p:xfrm>
          <a:off x="685800" y="2133600"/>
          <a:ext cx="7924800" cy="3987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503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582817087"/>
              </p:ext>
            </p:extLst>
          </p:nvPr>
        </p:nvGraphicFramePr>
        <p:xfrm>
          <a:off x="838200" y="1600200"/>
          <a:ext cx="7543800" cy="4191000"/>
        </p:xfrm>
        <a:graphic>
          <a:graphicData uri="http://schemas.openxmlformats.org/drawingml/2006/table">
            <a:tbl>
              <a:tblPr>
                <a:tableStyleId>{5C22544A-7EE6-4342-B048-85BDC9FD1C3A}</a:tableStyleId>
              </a:tblPr>
              <a:tblGrid>
                <a:gridCol w="4038600"/>
                <a:gridCol w="3505200"/>
              </a:tblGrid>
              <a:tr h="1047750">
                <a:tc>
                  <a:txBody>
                    <a:bodyPr/>
                    <a:lstStyle/>
                    <a:p>
                      <a:pPr algn="l" fontAlgn="b">
                        <a:lnSpc>
                          <a:spcPct val="100000"/>
                        </a:lnSpc>
                      </a:pPr>
                      <a:r>
                        <a:rPr lang="zh-TW" altLang="en-US" sz="3200" b="0" kern="1200" dirty="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種</a:t>
                      </a:r>
                      <a:r>
                        <a:rPr lang="zh-TW" altLang="en-US"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類 </a:t>
                      </a:r>
                      <a:endParaRPr lang="en-US" altLang="zh-TW"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endParaRPr>
                    </a:p>
                    <a:p>
                      <a:pPr algn="l" fontAlgn="b">
                        <a:lnSpc>
                          <a:spcPct val="100000"/>
                        </a:lnSpc>
                      </a:pPr>
                      <a:r>
                        <a:rPr lang="en-US" altLang="zh-TW"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Cat. </a:t>
                      </a:r>
                      <a:endParaRPr lang="zh-TW" altLang="en-US" sz="25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b">
                    <a:solidFill>
                      <a:schemeClr val="accent1">
                        <a:lumMod val="40000"/>
                        <a:lumOff val="60000"/>
                      </a:schemeClr>
                    </a:solidFill>
                  </a:tcPr>
                </a:tc>
                <a:tc>
                  <a:txBody>
                    <a:bodyPr/>
                    <a:lstStyle/>
                    <a:p>
                      <a:pPr algn="l" fontAlgn="b">
                        <a:lnSpc>
                          <a:spcPct val="100000"/>
                        </a:lnSpc>
                      </a:pPr>
                      <a:r>
                        <a:rPr lang="zh-TW" altLang="en-US"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銷售額 </a:t>
                      </a:r>
                      <a:endParaRPr lang="en-US" altLang="zh-TW"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endParaRPr>
                    </a:p>
                    <a:p>
                      <a:pPr algn="l" fontAlgn="b">
                        <a:lnSpc>
                          <a:spcPct val="100000"/>
                        </a:lnSpc>
                      </a:pPr>
                      <a:r>
                        <a:rPr lang="en-US"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Sales revenue</a:t>
                      </a:r>
                      <a:endParaRPr lang="en-US" sz="25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b">
                    <a:solidFill>
                      <a:schemeClr val="accent1">
                        <a:lumMod val="40000"/>
                        <a:lumOff val="60000"/>
                      </a:schemeClr>
                    </a:solidFill>
                  </a:tcPr>
                </a:tc>
              </a:tr>
              <a:tr h="1047750">
                <a:tc>
                  <a:txBody>
                    <a:bodyPr/>
                    <a:lstStyle/>
                    <a:p>
                      <a:pPr algn="l" fontAlgn="b">
                        <a:lnSpc>
                          <a:spcPct val="100000"/>
                        </a:lnSpc>
                      </a:pPr>
                      <a:r>
                        <a:rPr lang="zh-TW" altLang="en-US"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旅遊 </a:t>
                      </a:r>
                      <a:endParaRPr lang="en-US" altLang="zh-TW"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endParaRPr>
                    </a:p>
                    <a:p>
                      <a:pPr algn="l" fontAlgn="b">
                        <a:lnSpc>
                          <a:spcPct val="100000"/>
                        </a:lnSpc>
                      </a:pPr>
                      <a:r>
                        <a:rPr lang="en-US"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Travel </a:t>
                      </a:r>
                      <a:endParaRPr lang="en-US" sz="25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b"/>
                </a:tc>
                <a:tc>
                  <a:txBody>
                    <a:bodyPr/>
                    <a:lstStyle/>
                    <a:p>
                      <a:pPr algn="l" fontAlgn="ctr">
                        <a:lnSpc>
                          <a:spcPct val="100000"/>
                        </a:lnSpc>
                      </a:pPr>
                      <a:r>
                        <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a:t>
                      </a:r>
                      <a:r>
                        <a:rPr 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2,300,000</a:t>
                      </a:r>
                      <a:endParaRPr lang="en-US" sz="32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ctr"/>
                </a:tc>
              </a:tr>
              <a:tr h="1047750">
                <a:tc>
                  <a:txBody>
                    <a:bodyPr/>
                    <a:lstStyle/>
                    <a:p>
                      <a:pPr algn="l" fontAlgn="b">
                        <a:lnSpc>
                          <a:spcPct val="100000"/>
                        </a:lnSpc>
                      </a:pPr>
                      <a:r>
                        <a:rPr lang="zh-TW" altLang="en-US"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食品</a:t>
                      </a:r>
                      <a:r>
                        <a:rPr lang="zh-TW" alt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 </a:t>
                      </a:r>
                      <a:endPar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p>
                      <a:pPr algn="l" fontAlgn="b">
                        <a:lnSpc>
                          <a:spcPct val="100000"/>
                        </a:lnSpc>
                      </a:pPr>
                      <a:r>
                        <a:rPr lang="en-US"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Grocery</a:t>
                      </a:r>
                      <a:endParaRPr lang="en-US" sz="25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b"/>
                </a:tc>
                <a:tc>
                  <a:txBody>
                    <a:bodyPr/>
                    <a:lstStyle/>
                    <a:p>
                      <a:pPr algn="l" fontAlgn="ctr">
                        <a:lnSpc>
                          <a:spcPct val="100000"/>
                        </a:lnSpc>
                      </a:pPr>
                      <a:r>
                        <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a:t>
                      </a:r>
                      <a:r>
                        <a:rPr 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1,</a:t>
                      </a:r>
                      <a:r>
                        <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2</a:t>
                      </a:r>
                      <a:r>
                        <a:rPr 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00,000</a:t>
                      </a:r>
                      <a:endParaRPr lang="en-US" sz="32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ctr"/>
                </a:tc>
              </a:tr>
              <a:tr h="104775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zh-TW" altLang="en-US"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rPr>
                        <a:t>電子產品</a:t>
                      </a:r>
                      <a:endParaRPr lang="en-US" altLang="zh-TW" sz="3200" b="0" kern="1200" dirty="0" smtClean="0">
                        <a:ln>
                          <a:solidFill>
                            <a:srgbClr val="0070C0"/>
                          </a:solidFill>
                        </a:ln>
                        <a:solidFill>
                          <a:srgbClr val="0070C0"/>
                        </a:solidFill>
                        <a:effectLst/>
                        <a:latin typeface="華康儷中黑" panose="020B0509000000000000" pitchFamily="49" charset="-120"/>
                        <a:ea typeface="華康儷中黑" panose="020B0509000000000000" pitchFamily="49" charset="-120"/>
                        <a:cs typeface="Tahoma" panose="020B0604030504040204" pitchFamily="34" charset="0"/>
                      </a:endParaRPr>
                    </a:p>
                    <a:p>
                      <a:pPr marL="0" marR="0" indent="0" algn="l" defTabSz="914400" rtl="0" eaLnBrk="1" fontAlgn="b" latinLnBrk="0" hangingPunct="1">
                        <a:lnSpc>
                          <a:spcPct val="100000"/>
                        </a:lnSpc>
                        <a:spcBef>
                          <a:spcPts val="0"/>
                        </a:spcBef>
                        <a:spcAft>
                          <a:spcPts val="0"/>
                        </a:spcAft>
                        <a:buClrTx/>
                        <a:buSzTx/>
                        <a:buFontTx/>
                        <a:buNone/>
                        <a:tabLst/>
                        <a:defRPr/>
                      </a:pPr>
                      <a:r>
                        <a:rPr lang="en-US" altLang="zh-TW"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Consumer e</a:t>
                      </a:r>
                      <a:r>
                        <a:rPr lang="en-US" sz="25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lectronics</a:t>
                      </a:r>
                      <a:endParaRPr lang="en-US" sz="25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b"/>
                </a:tc>
                <a:tc>
                  <a:txBody>
                    <a:bodyPr/>
                    <a:lstStyle/>
                    <a:p>
                      <a:pPr algn="l" fontAlgn="ctr">
                        <a:lnSpc>
                          <a:spcPct val="100000"/>
                        </a:lnSpc>
                      </a:pPr>
                      <a:r>
                        <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a:t>
                      </a:r>
                      <a:r>
                        <a:rPr 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1,</a:t>
                      </a:r>
                      <a:r>
                        <a:rPr lang="en-US" altLang="zh-TW"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1</a:t>
                      </a:r>
                      <a:r>
                        <a:rPr lang="en-US" sz="3200" b="0" kern="1200" dirty="0" smtClean="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rPr>
                        <a:t>00,000</a:t>
                      </a:r>
                      <a:endParaRPr lang="en-US" sz="3200" b="0" kern="1200" dirty="0">
                        <a:ln>
                          <a:solidFill>
                            <a:srgbClr val="0070C0"/>
                          </a:solidFill>
                        </a:ln>
                        <a:solidFill>
                          <a:srgbClr val="0070C0"/>
                        </a:solidFill>
                        <a:effectLst/>
                        <a:latin typeface="Segoe UI Light" pitchFamily="34" charset="0"/>
                        <a:ea typeface="Tahoma" panose="020B0604030504040204" pitchFamily="34" charset="0"/>
                        <a:cs typeface="Tahoma" panose="020B0604030504040204" pitchFamily="34" charset="0"/>
                      </a:endParaRPr>
                    </a:p>
                  </a:txBody>
                  <a:tcPr marL="9525" marR="9525" marT="9525" marB="0" anchor="ctr"/>
                </a:tc>
              </a:tr>
            </a:tbl>
          </a:graphicData>
        </a:graphic>
      </p:graphicFrame>
      <p:sp>
        <p:nvSpPr>
          <p:cNvPr id="5" name="Title 1"/>
          <p:cNvSpPr>
            <a:spLocks noGrp="1"/>
          </p:cNvSpPr>
          <p:nvPr>
            <p:ph type="title"/>
          </p:nvPr>
        </p:nvSpPr>
        <p:spPr>
          <a:xfrm>
            <a:off x="1066800" y="380987"/>
            <a:ext cx="7239000" cy="1143000"/>
          </a:xfrm>
        </p:spPr>
        <p:txBody>
          <a:bodyPr>
            <a:normAutofit/>
          </a:bodyPr>
          <a:lstStyle/>
          <a:p>
            <a:r>
              <a:rPr lang="zh-TW" altLang="en-US" sz="3200" dirty="0" smtClean="0">
                <a:ln>
                  <a:solidFill>
                    <a:srgbClr val="0070C0"/>
                  </a:solidFill>
                </a:ln>
                <a:solidFill>
                  <a:srgbClr val="0070C0"/>
                </a:solidFill>
                <a:latin typeface="華康儷中黑" panose="020B0509000000000000" pitchFamily="49" charset="-120"/>
                <a:ea typeface="華康儷中黑" panose="020B0509000000000000" pitchFamily="49" charset="-120"/>
              </a:rPr>
              <a:t>最高銷售額 </a:t>
            </a:r>
            <a:r>
              <a:rPr lang="en-US" altLang="zh-TW" sz="3200" dirty="0" smtClean="0">
                <a:ln>
                  <a:solidFill>
                    <a:srgbClr val="0070C0"/>
                  </a:solidFill>
                </a:ln>
                <a:solidFill>
                  <a:srgbClr val="0070C0"/>
                </a:solidFill>
                <a:latin typeface="Segoe UI Light" pitchFamily="34" charset="0"/>
              </a:rPr>
              <a:t>Top sales</a:t>
            </a:r>
            <a:endParaRPr lang="en-US" sz="3200" dirty="0">
              <a:ln>
                <a:solidFill>
                  <a:srgbClr val="0070C0"/>
                </a:solidFill>
              </a:ln>
              <a:solidFill>
                <a:srgbClr val="0070C0"/>
              </a:solidFill>
              <a:latin typeface="Segoe UI Light" pitchFamily="34" charset="0"/>
            </a:endParaRPr>
          </a:p>
        </p:txBody>
      </p:sp>
    </p:spTree>
    <p:extLst>
      <p:ext uri="{BB962C8B-B14F-4D97-AF65-F5344CB8AC3E}">
        <p14:creationId xmlns:p14="http://schemas.microsoft.com/office/powerpoint/2010/main" xmlns="" val="4014585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1"/>
            <a:ext cx="8229600" cy="4525963"/>
          </a:xfrm>
        </p:spPr>
        <p:txBody>
          <a:bodyPr>
            <a:normAutofit/>
          </a:bodyPr>
          <a:lstStyle/>
          <a:p>
            <a:pPr marL="0" indent="0">
              <a:buNone/>
            </a:pPr>
            <a:endParaRPr lang="en-US" sz="4000" b="0" dirty="0" smtClean="0">
              <a:ln>
                <a:solidFill>
                  <a:schemeClr val="tx1">
                    <a:lumMod val="75000"/>
                    <a:lumOff val="25000"/>
                  </a:schemeClr>
                </a:solidFill>
              </a:ln>
              <a:latin typeface="Segoe UI Light" pitchFamily="34" charset="0"/>
            </a:endParaRPr>
          </a:p>
          <a:p>
            <a:pPr marL="0" indent="0">
              <a:buNone/>
            </a:pPr>
            <a:endParaRPr lang="en-US" sz="4000" b="0" dirty="0">
              <a:ln>
                <a:solidFill>
                  <a:schemeClr val="tx1">
                    <a:lumMod val="75000"/>
                    <a:lumOff val="25000"/>
                  </a:schemeClr>
                </a:solidFill>
              </a:ln>
              <a:latin typeface="Segoe UI Light" pitchFamily="34" charset="0"/>
            </a:endParaRPr>
          </a:p>
          <a:p>
            <a:pPr marL="0" indent="0" algn="ctr">
              <a:buNone/>
            </a:pPr>
            <a:r>
              <a:rPr lang="zh-TW" altLang="en-US" sz="4000" b="0" dirty="0" smtClean="0">
                <a:ln>
                  <a:solidFill>
                    <a:schemeClr val="tx1">
                      <a:lumMod val="75000"/>
                      <a:lumOff val="25000"/>
                    </a:schemeClr>
                  </a:solidFill>
                </a:ln>
                <a:latin typeface="華康儷中黑" panose="020B0509000000000000" pitchFamily="49" charset="-120"/>
                <a:ea typeface="華康儷中黑" panose="020B0509000000000000" pitchFamily="49" charset="-120"/>
              </a:rPr>
              <a:t>最受歡迎的夥伴商店</a:t>
            </a:r>
            <a:endParaRPr lang="en-US" sz="4000" b="0" dirty="0" smtClean="0">
              <a:ln>
                <a:solidFill>
                  <a:schemeClr val="tx1">
                    <a:lumMod val="75000"/>
                    <a:lumOff val="25000"/>
                  </a:schemeClr>
                </a:solidFill>
              </a:ln>
              <a:latin typeface="華康儷中黑" panose="020B0509000000000000" pitchFamily="49" charset="-120"/>
              <a:ea typeface="華康儷中黑" panose="020B0509000000000000" pitchFamily="49" charset="-120"/>
            </a:endParaRPr>
          </a:p>
          <a:p>
            <a:pPr marL="0" indent="0" algn="ctr">
              <a:buNone/>
            </a:pPr>
            <a:r>
              <a:rPr lang="en-US" sz="4000" b="0" dirty="0" smtClean="0">
                <a:ln>
                  <a:solidFill>
                    <a:schemeClr val="tx1">
                      <a:lumMod val="75000"/>
                      <a:lumOff val="25000"/>
                    </a:schemeClr>
                  </a:solidFill>
                </a:ln>
                <a:latin typeface="Segoe UI Light" pitchFamily="34" charset="0"/>
              </a:rPr>
              <a:t>Here are just a few popular stores that paid out the most cashback!</a:t>
            </a:r>
            <a:endParaRPr lang="en-US" sz="4000" b="0" dirty="0">
              <a:ln>
                <a:solidFill>
                  <a:schemeClr val="tx1">
                    <a:lumMod val="75000"/>
                    <a:lumOff val="25000"/>
                  </a:schemeClr>
                </a:solidFill>
              </a:ln>
              <a:latin typeface="Segoe UI Light" pitchFamily="34" charset="0"/>
            </a:endParaRPr>
          </a:p>
        </p:txBody>
      </p:sp>
    </p:spTree>
    <p:extLst>
      <p:ext uri="{BB962C8B-B14F-4D97-AF65-F5344CB8AC3E}">
        <p14:creationId xmlns:p14="http://schemas.microsoft.com/office/powerpoint/2010/main" xmlns="" val="36218787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711212808"/>
              </p:ext>
            </p:extLst>
          </p:nvPr>
        </p:nvGraphicFramePr>
        <p:xfrm>
          <a:off x="0" y="0"/>
          <a:ext cx="9144000" cy="7201728"/>
        </p:xfrm>
        <a:graphic>
          <a:graphicData uri="http://schemas.openxmlformats.org/drawingml/2006/table">
            <a:tbl>
              <a:tblPr firstRow="1" bandRow="1">
                <a:tableStyleId>{E8B1032C-EA38-4F05-BA0D-38AFFFC7BED3}</a:tableStyleId>
              </a:tblPr>
              <a:tblGrid>
                <a:gridCol w="3048000"/>
                <a:gridCol w="6096000"/>
              </a:tblGrid>
              <a:tr h="2820300">
                <a:tc rowSpan="3">
                  <a:txBody>
                    <a:bodyPr/>
                    <a:lstStyle/>
                    <a:p>
                      <a:pPr algn="ctr"/>
                      <a:endParaRPr lang="en-MY" sz="3700" dirty="0">
                        <a:ln>
                          <a:solidFill>
                            <a:srgbClr val="FFC000"/>
                          </a:solidFill>
                        </a:ln>
                        <a:solidFill>
                          <a:srgbClr val="FFC000"/>
                        </a:solidFill>
                        <a:latin typeface="Segoe UI Light" pitchFamily="34" charset="0"/>
                      </a:endParaRPr>
                    </a:p>
                  </a:txBody>
                  <a:tcPr marT="60960" marB="60960">
                    <a:solidFill>
                      <a:schemeClr val="bg1"/>
                    </a:solidFill>
                  </a:tcPr>
                </a:tc>
                <a:tc>
                  <a:txBody>
                    <a:bodyPr/>
                    <a:lstStyle/>
                    <a:p>
                      <a:pPr algn="ctr"/>
                      <a:endParaRPr lang="en-MY" sz="3200" dirty="0" smtClean="0">
                        <a:ln>
                          <a:solidFill>
                            <a:srgbClr val="FFC000"/>
                          </a:solidFill>
                        </a:ln>
                        <a:solidFill>
                          <a:srgbClr val="FFC000"/>
                        </a:solidFill>
                        <a:latin typeface="Segoe UI Light" pitchFamily="34" charset="0"/>
                      </a:endParaRPr>
                    </a:p>
                    <a:p>
                      <a:pPr algn="ctr"/>
                      <a:r>
                        <a:rPr lang="en-MY" sz="8000" dirty="0" smtClean="0">
                          <a:ln>
                            <a:solidFill>
                              <a:srgbClr val="FFC000"/>
                            </a:solidFill>
                          </a:ln>
                          <a:solidFill>
                            <a:srgbClr val="FFC000"/>
                          </a:solidFill>
                          <a:latin typeface="Segoe UI Light" pitchFamily="34" charset="0"/>
                        </a:rPr>
                        <a:t>2%</a:t>
                      </a:r>
                    </a:p>
                    <a:p>
                      <a:pPr algn="ctr"/>
                      <a:r>
                        <a:rPr lang="en-MY" sz="3700" dirty="0" smtClean="0">
                          <a:ln>
                            <a:solidFill>
                              <a:srgbClr val="FFC000"/>
                            </a:solidFill>
                          </a:ln>
                          <a:solidFill>
                            <a:srgbClr val="FFC000"/>
                          </a:solidFill>
                          <a:latin typeface="Segoe UI Light" pitchFamily="34" charset="0"/>
                        </a:rPr>
                        <a:t>IBV</a:t>
                      </a:r>
                      <a:endParaRPr lang="en-MY" sz="3700" dirty="0">
                        <a:ln>
                          <a:solidFill>
                            <a:srgbClr val="FFC000"/>
                          </a:solidFill>
                        </a:ln>
                        <a:solidFill>
                          <a:srgbClr val="FFC000"/>
                        </a:solidFill>
                        <a:latin typeface="Segoe UI Light" pitchFamily="34" charset="0"/>
                      </a:endParaRPr>
                    </a:p>
                  </a:txBody>
                  <a:tcPr marT="60960" marB="60960">
                    <a:solidFill>
                      <a:schemeClr val="tx1">
                        <a:lumMod val="65000"/>
                        <a:lumOff val="35000"/>
                      </a:schemeClr>
                    </a:solidFill>
                  </a:tcPr>
                </a:tc>
              </a:tr>
              <a:tr h="1531548">
                <a:tc vMerge="1">
                  <a:txBody>
                    <a:bodyPr/>
                    <a:lstStyle/>
                    <a:p>
                      <a:pPr algn="ctr"/>
                      <a:endParaRPr lang="en-MY" sz="3600" dirty="0">
                        <a:ln>
                          <a:solidFill>
                            <a:schemeClr val="tx1">
                              <a:lumMod val="75000"/>
                              <a:lumOff val="25000"/>
                            </a:schemeClr>
                          </a:solidFill>
                        </a:ln>
                        <a:solidFill>
                          <a:schemeClr val="tx1">
                            <a:lumMod val="75000"/>
                            <a:lumOff val="25000"/>
                          </a:schemeClr>
                        </a:solidFill>
                        <a:latin typeface="Segoe UI Light" pitchFamily="34" charset="0"/>
                      </a:endParaRPr>
                    </a:p>
                  </a:txBody>
                  <a:tcPr>
                    <a:solidFill>
                      <a:schemeClr val="accent6">
                        <a:lumMod val="40000"/>
                        <a:lumOff val="60000"/>
                      </a:schemeClr>
                    </a:solidFill>
                  </a:tcPr>
                </a:tc>
                <a:tc>
                  <a:txBody>
                    <a:bodyPr/>
                    <a:lstStyle/>
                    <a:p>
                      <a:pPr algn="ctr"/>
                      <a:endParaRPr lang="en-MY" sz="700" dirty="0" smtClean="0"/>
                    </a:p>
                    <a:p>
                      <a:pPr algn="ctr"/>
                      <a:endParaRPr lang="en-MY" sz="1300" dirty="0" smtClean="0">
                        <a:ln>
                          <a:solidFill>
                            <a:schemeClr val="tx1">
                              <a:lumMod val="75000"/>
                              <a:lumOff val="25000"/>
                            </a:schemeClr>
                          </a:solidFill>
                        </a:ln>
                        <a:solidFill>
                          <a:schemeClr val="tx1">
                            <a:lumMod val="75000"/>
                            <a:lumOff val="25000"/>
                          </a:schemeClr>
                        </a:solidFill>
                        <a:latin typeface="Segoe UI Light" pitchFamily="34" charset="0"/>
                      </a:endParaRPr>
                    </a:p>
                    <a:p>
                      <a:pPr algn="ctr"/>
                      <a:r>
                        <a:rPr lang="zh-TW" altLang="en-US" sz="4800" dirty="0" smtClean="0">
                          <a:ln>
                            <a:solidFill>
                              <a:schemeClr val="tx1">
                                <a:lumMod val="75000"/>
                                <a:lumOff val="25000"/>
                              </a:schemeClr>
                            </a:solidFill>
                          </a:ln>
                          <a:solidFill>
                            <a:schemeClr val="tx1">
                              <a:lumMod val="75000"/>
                              <a:lumOff val="25000"/>
                            </a:schemeClr>
                          </a:solidFill>
                          <a:latin typeface="華康儷中黑" panose="020B0509000000000000" pitchFamily="49" charset="-120"/>
                          <a:ea typeface="華康儷中黑" panose="020B0509000000000000" pitchFamily="49" charset="-120"/>
                        </a:rPr>
                        <a:t>共付</a:t>
                      </a:r>
                      <a:r>
                        <a:rPr lang="en-MY" sz="4800" dirty="0" smtClean="0">
                          <a:ln>
                            <a:solidFill>
                              <a:schemeClr val="tx1">
                                <a:lumMod val="75000"/>
                                <a:lumOff val="25000"/>
                              </a:schemeClr>
                            </a:solidFill>
                          </a:ln>
                          <a:solidFill>
                            <a:schemeClr val="tx1">
                              <a:lumMod val="75000"/>
                              <a:lumOff val="25000"/>
                            </a:schemeClr>
                          </a:solidFill>
                          <a:latin typeface="Segoe UI Light" pitchFamily="34" charset="0"/>
                        </a:rPr>
                        <a:t>Paid Out</a:t>
                      </a:r>
                      <a:endParaRPr lang="en-MY" sz="4800" dirty="0">
                        <a:ln>
                          <a:solidFill>
                            <a:schemeClr val="tx1">
                              <a:lumMod val="75000"/>
                              <a:lumOff val="25000"/>
                            </a:schemeClr>
                          </a:solidFill>
                        </a:ln>
                        <a:solidFill>
                          <a:schemeClr val="tx1">
                            <a:lumMod val="75000"/>
                            <a:lumOff val="25000"/>
                          </a:schemeClr>
                        </a:solidFill>
                        <a:latin typeface="Segoe UI Light" pitchFamily="34" charset="0"/>
                      </a:endParaRPr>
                    </a:p>
                  </a:txBody>
                  <a:tcPr marT="60960" marB="60960">
                    <a:solidFill>
                      <a:srgbClr val="FF0000">
                        <a:alpha val="55000"/>
                      </a:srgbClr>
                    </a:solidFill>
                  </a:tcPr>
                </a:tc>
              </a:tr>
              <a:tr h="26060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dirty="0" smtClean="0">
                        <a:ln>
                          <a:solidFill>
                            <a:srgbClr val="FFC000"/>
                          </a:solidFill>
                        </a:ln>
                        <a:solidFill>
                          <a:srgbClr val="FFC000"/>
                        </a:solidFill>
                        <a:effectLst/>
                        <a:latin typeface="Segoe UI Light" pitchFamily="34" charset="0"/>
                        <a:ea typeface="Tahoma" pitchFamily="34" charset="0"/>
                        <a:cs typeface="Tahoma" pitchFamily="34" charset="0"/>
                      </a:endParaRPr>
                    </a:p>
                  </a:txBody>
                  <a:tcPr>
                    <a:solidFill>
                      <a:srgbClr val="59595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4300" b="0" dirty="0" smtClean="0">
                        <a:ln>
                          <a:solidFill>
                            <a:srgbClr val="FFC000"/>
                          </a:solidFill>
                        </a:ln>
                        <a:solidFill>
                          <a:srgbClr val="FFC000"/>
                        </a:solidFill>
                        <a:effectLst/>
                        <a:latin typeface="Segoe UI Light" pitchFamily="34" charset="0"/>
                        <a:ea typeface="Tahoma" pitchFamily="34" charset="0"/>
                        <a:cs typeface="Tahoma"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800" b="0" dirty="0" smtClean="0">
                          <a:ln>
                            <a:solidFill>
                              <a:srgbClr val="FFC000"/>
                            </a:solidFill>
                          </a:ln>
                          <a:solidFill>
                            <a:srgbClr val="FFC000"/>
                          </a:solidFill>
                          <a:effectLst/>
                          <a:latin typeface="華康儷中黑" panose="020B0509000000000000" pitchFamily="49" charset="-120"/>
                          <a:ea typeface="華康儷中黑" panose="020B0509000000000000" pitchFamily="49" charset="-120"/>
                          <a:cs typeface="Tahoma" pitchFamily="34" charset="0"/>
                        </a:rPr>
                        <a:t>超過</a:t>
                      </a:r>
                      <a:r>
                        <a:rPr lang="en-US" sz="4800" b="0" dirty="0" smtClean="0">
                          <a:ln>
                            <a:solidFill>
                              <a:srgbClr val="FFC000"/>
                            </a:solidFill>
                          </a:ln>
                          <a:solidFill>
                            <a:srgbClr val="FFC000"/>
                          </a:solidFill>
                          <a:effectLst/>
                          <a:latin typeface="Segoe UI Light" pitchFamily="34" charset="0"/>
                          <a:ea typeface="Tahoma" pitchFamily="34" charset="0"/>
                          <a:cs typeface="Tahoma" pitchFamily="34" charset="0"/>
                        </a:rPr>
                        <a:t>Over 3,100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ln>
                            <a:solidFill>
                              <a:srgbClr val="FFC000"/>
                            </a:solidFill>
                          </a:ln>
                          <a:solidFill>
                            <a:srgbClr val="FFC000"/>
                          </a:solidFill>
                          <a:effectLst/>
                          <a:latin typeface="Segoe UI Light" pitchFamily="34" charset="0"/>
                          <a:ea typeface="Tahoma" pitchFamily="34" charset="0"/>
                          <a:cs typeface="Tahoma" pitchFamily="34" charset="0"/>
                        </a:rPr>
                        <a:t>IBV</a:t>
                      </a:r>
                      <a:endParaRPr lang="en-US" sz="3200" b="0" dirty="0" smtClean="0">
                        <a:ln>
                          <a:solidFill>
                            <a:srgbClr val="FFC000"/>
                          </a:solidFill>
                        </a:ln>
                        <a:solidFill>
                          <a:srgbClr val="FFC000"/>
                        </a:solidFill>
                        <a:effectLst/>
                        <a:latin typeface="Segoe UI Light" pitchFamily="34" charset="0"/>
                        <a:ea typeface="Tahoma" pitchFamily="34" charset="0"/>
                        <a:cs typeface="Tahoma"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4300" b="0" dirty="0" smtClean="0">
                        <a:ln>
                          <a:solidFill>
                            <a:srgbClr val="FFC000"/>
                          </a:solidFill>
                        </a:ln>
                        <a:solidFill>
                          <a:srgbClr val="FFC000"/>
                        </a:solidFill>
                        <a:effectLst/>
                        <a:latin typeface="Segoe UI Light" pitchFamily="34" charset="0"/>
                        <a:ea typeface="Tahoma" pitchFamily="34" charset="0"/>
                        <a:cs typeface="Tahoma"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100" b="0" dirty="0" smtClean="0">
                        <a:ln>
                          <a:solidFill>
                            <a:srgbClr val="FFC000"/>
                          </a:solidFill>
                        </a:ln>
                        <a:solidFill>
                          <a:srgbClr val="FFC000"/>
                        </a:solidFill>
                        <a:effectLst/>
                        <a:latin typeface="Segoe UI Light" pitchFamily="34" charset="0"/>
                        <a:ea typeface="Tahoma" pitchFamily="34" charset="0"/>
                        <a:cs typeface="Tahoma" pitchFamily="34" charset="0"/>
                      </a:endParaRPr>
                    </a:p>
                  </a:txBody>
                  <a:tcPr marT="60960" marB="60960">
                    <a:solidFill>
                      <a:srgbClr val="595959"/>
                    </a:solidFill>
                  </a:tcPr>
                </a:tc>
              </a:tr>
            </a:tbl>
          </a:graphicData>
        </a:graphic>
      </p:graphicFrame>
      <p:pic>
        <p:nvPicPr>
          <p:cNvPr id="5" name="Picture 3" descr="O:\DS_SC\Partner Store Program\PS Agreement\Morning Star Travel Service Limited\MS logo_3.png"/>
          <p:cNvPicPr>
            <a:picLocks noChangeAspect="1" noChangeArrowheads="1"/>
          </p:cNvPicPr>
          <p:nvPr/>
        </p:nvPicPr>
        <p:blipFill>
          <a:blip r:embed="rId2" cstate="screen"/>
          <a:stretch>
            <a:fillRect/>
          </a:stretch>
        </p:blipFill>
        <p:spPr bwMode="auto">
          <a:xfrm>
            <a:off x="304800" y="1143000"/>
            <a:ext cx="2438400" cy="965473"/>
          </a:xfrm>
          <a:prstGeom prst="rect">
            <a:avLst/>
          </a:prstGeom>
          <a:noFill/>
          <a:ln>
            <a:noFill/>
          </a:ln>
        </p:spPr>
      </p:pic>
    </p:spTree>
    <p:extLst>
      <p:ext uri="{BB962C8B-B14F-4D97-AF65-F5344CB8AC3E}">
        <p14:creationId xmlns:p14="http://schemas.microsoft.com/office/powerpoint/2010/main" xmlns="" val="7921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139708336"/>
              </p:ext>
            </p:extLst>
          </p:nvPr>
        </p:nvGraphicFramePr>
        <p:xfrm>
          <a:off x="0" y="0"/>
          <a:ext cx="9144000" cy="6696464"/>
        </p:xfrm>
        <a:graphic>
          <a:graphicData uri="http://schemas.openxmlformats.org/drawingml/2006/table">
            <a:tbl>
              <a:tblPr firstRow="1" bandRow="1">
                <a:tableStyleId>{BDBED569-4797-4DF1-A0F4-6AAB3CD982D8}</a:tableStyleId>
              </a:tblPr>
              <a:tblGrid>
                <a:gridCol w="4572000"/>
                <a:gridCol w="4572000"/>
              </a:tblGrid>
              <a:tr h="1835424">
                <a:tc gridSpan="2">
                  <a:txBody>
                    <a:bodyPr/>
                    <a:lstStyle/>
                    <a:p>
                      <a:pPr algn="r"/>
                      <a:endParaRPr lang="en-MY" sz="1500" dirty="0" smtClean="0">
                        <a:ln>
                          <a:solidFill>
                            <a:schemeClr val="tx1">
                              <a:lumMod val="75000"/>
                              <a:lumOff val="25000"/>
                            </a:schemeClr>
                          </a:solidFill>
                        </a:ln>
                        <a:latin typeface="Segoe UI Light" pitchFamily="34" charset="0"/>
                      </a:endParaRPr>
                    </a:p>
                    <a:p>
                      <a:pPr algn="l"/>
                      <a:endParaRPr lang="en-MY" sz="1200" b="0" dirty="0" smtClean="0">
                        <a:ln>
                          <a:solidFill>
                            <a:srgbClr val="0070C0"/>
                          </a:solidFill>
                        </a:ln>
                        <a:solidFill>
                          <a:srgbClr val="0070C0"/>
                        </a:solidFill>
                        <a:latin typeface="Segoe UI Light" pitchFamily="34" charset="0"/>
                      </a:endParaRPr>
                    </a:p>
                  </a:txBody>
                  <a:tcPr marT="60960" marB="60960"/>
                </a:tc>
                <a:tc hMerge="1">
                  <a:txBody>
                    <a:bodyPr/>
                    <a:lstStyle/>
                    <a:p>
                      <a:endParaRPr lang="en-MY" dirty="0"/>
                    </a:p>
                  </a:txBody>
                  <a:tcPr/>
                </a:tc>
              </a:tr>
              <a:tr h="20654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MY" sz="8000" b="0" kern="1200" cap="none" spc="0" dirty="0" smtClean="0">
                          <a:ln>
                            <a:noFill/>
                          </a:ln>
                          <a:solidFill>
                            <a:schemeClr val="bg2">
                              <a:lumMod val="25000"/>
                            </a:schemeClr>
                          </a:solidFill>
                          <a:effectLst/>
                          <a:latin typeface="Segoe UI Light" pitchFamily="34" charset="0"/>
                          <a:ea typeface="+mn-ea"/>
                          <a:cs typeface="+mn-cs"/>
                        </a:rPr>
                        <a:t>5%</a:t>
                      </a:r>
                    </a:p>
                    <a:p>
                      <a:pPr marL="0" marR="0" indent="0" algn="ctr" defTabSz="914400" rtl="0" eaLnBrk="1" fontAlgn="auto" latinLnBrk="0" hangingPunct="1">
                        <a:lnSpc>
                          <a:spcPct val="100000"/>
                        </a:lnSpc>
                        <a:spcBef>
                          <a:spcPts val="0"/>
                        </a:spcBef>
                        <a:spcAft>
                          <a:spcPts val="0"/>
                        </a:spcAft>
                        <a:buClrTx/>
                        <a:buSzTx/>
                        <a:buFontTx/>
                        <a:buNone/>
                        <a:tabLst/>
                        <a:defRPr/>
                      </a:pPr>
                      <a:r>
                        <a:rPr lang="en-MY" sz="4000" b="0" kern="1200" cap="none" spc="0" dirty="0" smtClean="0">
                          <a:ln>
                            <a:noFill/>
                          </a:ln>
                          <a:solidFill>
                            <a:schemeClr val="bg2">
                              <a:lumMod val="25000"/>
                            </a:schemeClr>
                          </a:solidFill>
                          <a:effectLst/>
                          <a:latin typeface="Segoe UI Light" pitchFamily="34" charset="0"/>
                          <a:ea typeface="+mn-ea"/>
                          <a:cs typeface="+mn-cs"/>
                        </a:rPr>
                        <a:t>IBV</a:t>
                      </a:r>
                      <a:endParaRPr lang="en-MY" sz="4000" b="0" kern="1200" cap="none" spc="0" dirty="0">
                        <a:ln>
                          <a:noFill/>
                        </a:ln>
                        <a:solidFill>
                          <a:schemeClr val="bg2">
                            <a:lumMod val="25000"/>
                          </a:schemeClr>
                        </a:solidFill>
                        <a:effectLst/>
                        <a:latin typeface="Segoe UI Light" pitchFamily="34" charset="0"/>
                        <a:ea typeface="+mn-ea"/>
                        <a:cs typeface="+mn-cs"/>
                      </a:endParaRPr>
                    </a:p>
                  </a:txBody>
                  <a:tcPr marT="60960" marB="60960">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0" b="0" kern="1200" cap="none" spc="0" dirty="0" smtClean="0">
                          <a:ln>
                            <a:noFill/>
                          </a:ln>
                          <a:solidFill>
                            <a:schemeClr val="bg2">
                              <a:lumMod val="25000"/>
                            </a:schemeClr>
                          </a:solidFill>
                          <a:effectLst/>
                          <a:latin typeface="Segoe UI Light" pitchFamily="34" charset="0"/>
                          <a:ea typeface="+mn-ea"/>
                          <a:cs typeface="+mn-cs"/>
                        </a:rPr>
                        <a:t>2% </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kern="1200" cap="none" spc="0" dirty="0" smtClean="0">
                          <a:ln>
                            <a:noFill/>
                          </a:ln>
                          <a:solidFill>
                            <a:schemeClr val="bg2">
                              <a:lumMod val="25000"/>
                            </a:schemeClr>
                          </a:solidFill>
                          <a:effectLst/>
                          <a:latin typeface="華康儷中黑" panose="020B0509000000000000" pitchFamily="49" charset="-120"/>
                          <a:ea typeface="華康儷中黑" panose="020B0509000000000000" pitchFamily="49" charset="-120"/>
                          <a:cs typeface="+mn-cs"/>
                        </a:rPr>
                        <a:t>現金回贈</a:t>
                      </a:r>
                      <a:r>
                        <a:rPr lang="en-US" sz="4000" b="0" kern="1200" cap="none" spc="0" dirty="0" smtClean="0">
                          <a:ln>
                            <a:noFill/>
                          </a:ln>
                          <a:solidFill>
                            <a:schemeClr val="bg2">
                              <a:lumMod val="25000"/>
                            </a:schemeClr>
                          </a:solidFill>
                          <a:effectLst/>
                          <a:latin typeface="Segoe UI Light" pitchFamily="34" charset="0"/>
                          <a:ea typeface="+mn-ea"/>
                          <a:cs typeface="+mn-cs"/>
                        </a:rPr>
                        <a:t> Cashback</a:t>
                      </a:r>
                    </a:p>
                  </a:txBody>
                  <a:tcPr marT="60960" marB="60960">
                    <a:solidFill>
                      <a:schemeClr val="accent6">
                        <a:lumMod val="20000"/>
                        <a:lumOff val="80000"/>
                      </a:schemeClr>
                    </a:solidFill>
                  </a:tcPr>
                </a:tc>
              </a:tr>
              <a:tr h="938256">
                <a:tc gridSpan="2">
                  <a:txBody>
                    <a:bodyPr/>
                    <a:lstStyle/>
                    <a:p>
                      <a:pPr algn="ctr"/>
                      <a:endParaRPr lang="en-MY" sz="700" dirty="0" smtClean="0">
                        <a:ln>
                          <a:solidFill>
                            <a:schemeClr val="accent4">
                              <a:lumMod val="50000"/>
                            </a:schemeClr>
                          </a:solidFill>
                        </a:ln>
                        <a:solidFill>
                          <a:schemeClr val="accent4">
                            <a:lumMod val="50000"/>
                          </a:schemeClr>
                        </a:solidFill>
                        <a:latin typeface="Segoe UI Light" pitchFamily="34" charset="0"/>
                      </a:endParaRPr>
                    </a:p>
                    <a:p>
                      <a:pPr algn="ctr"/>
                      <a:r>
                        <a:rPr lang="zh-TW" altLang="en-US" sz="4800" b="0" dirty="0" smtClean="0">
                          <a:ln>
                            <a:solidFill>
                              <a:schemeClr val="accent4">
                                <a:lumMod val="50000"/>
                              </a:schemeClr>
                            </a:solidFill>
                          </a:ln>
                          <a:solidFill>
                            <a:schemeClr val="accent4">
                              <a:lumMod val="50000"/>
                            </a:schemeClr>
                          </a:solidFill>
                          <a:latin typeface="華康儷中黑" panose="020B0509000000000000" pitchFamily="49" charset="-120"/>
                          <a:ea typeface="華康儷中黑" panose="020B0509000000000000" pitchFamily="49" charset="-120"/>
                        </a:rPr>
                        <a:t>共付</a:t>
                      </a:r>
                      <a:r>
                        <a:rPr lang="en-MY" sz="4800" dirty="0" smtClean="0">
                          <a:ln>
                            <a:solidFill>
                              <a:schemeClr val="accent4">
                                <a:lumMod val="50000"/>
                              </a:schemeClr>
                            </a:solidFill>
                          </a:ln>
                          <a:solidFill>
                            <a:schemeClr val="accent4">
                              <a:lumMod val="50000"/>
                            </a:schemeClr>
                          </a:solidFill>
                          <a:latin typeface="Segoe UI Light" pitchFamily="34" charset="0"/>
                        </a:rPr>
                        <a:t>Paid Out</a:t>
                      </a:r>
                      <a:endParaRPr lang="en-MY" sz="4800" dirty="0">
                        <a:ln>
                          <a:solidFill>
                            <a:schemeClr val="accent4">
                              <a:lumMod val="50000"/>
                            </a:schemeClr>
                          </a:solidFill>
                        </a:ln>
                        <a:solidFill>
                          <a:schemeClr val="accent4">
                            <a:lumMod val="50000"/>
                          </a:schemeClr>
                        </a:solidFill>
                        <a:latin typeface="Segoe UI Light" pitchFamily="34" charset="0"/>
                      </a:endParaRPr>
                    </a:p>
                  </a:txBody>
                  <a:tcPr marT="60960" marB="60960">
                    <a:solidFill>
                      <a:srgbClr val="FF0000">
                        <a:alpha val="40000"/>
                      </a:srgbClr>
                    </a:solidFill>
                  </a:tcPr>
                </a:tc>
                <a:tc hMerge="1">
                  <a:txBody>
                    <a:bodyPr/>
                    <a:lstStyle/>
                    <a:p>
                      <a:endParaRPr lang="en-MY" dirty="0"/>
                    </a:p>
                  </a:txBody>
                  <a:tcPr/>
                </a:tc>
              </a:tr>
              <a:tr h="18354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smtClean="0">
                        <a:ln>
                          <a:solidFill>
                            <a:schemeClr val="bg1"/>
                          </a:solidFill>
                        </a:ln>
                        <a:solidFill>
                          <a:srgbClr val="0070C0"/>
                        </a:solidFill>
                        <a:effectLst/>
                        <a:latin typeface="Segoe UI Light"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cap="none" spc="0" dirty="0" smtClean="0">
                          <a:ln>
                            <a:noFill/>
                          </a:ln>
                          <a:solidFill>
                            <a:schemeClr val="bg2">
                              <a:lumMod val="25000"/>
                            </a:schemeClr>
                          </a:solidFill>
                          <a:effectLst/>
                          <a:latin typeface="華康儷中黑" panose="020B0509000000000000" pitchFamily="49" charset="-120"/>
                          <a:ea typeface="華康儷中黑" panose="020B0509000000000000" pitchFamily="49" charset="-120"/>
                        </a:rPr>
                        <a:t>超過</a:t>
                      </a:r>
                      <a:r>
                        <a:rPr lang="en-US" sz="4000" b="0" cap="none" spc="0" dirty="0" smtClean="0">
                          <a:ln>
                            <a:noFill/>
                          </a:ln>
                          <a:solidFill>
                            <a:schemeClr val="bg2">
                              <a:lumMod val="25000"/>
                            </a:schemeClr>
                          </a:solidFill>
                          <a:effectLst/>
                          <a:latin typeface="Segoe UI Light" pitchFamily="34" charset="0"/>
                        </a:rPr>
                        <a:t>Over 1,200</a:t>
                      </a:r>
                      <a:r>
                        <a:rPr lang="en-US" sz="4500" b="0" cap="none" spc="0" dirty="0" smtClean="0">
                          <a:ln>
                            <a:noFill/>
                          </a:ln>
                          <a:solidFill>
                            <a:schemeClr val="bg2">
                              <a:lumMod val="25000"/>
                            </a:schemeClr>
                          </a:solidFill>
                          <a:effectLst/>
                          <a:latin typeface="Segoe UI Light"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bg2">
                              <a:lumMod val="25000"/>
                            </a:schemeClr>
                          </a:solidFill>
                          <a:effectLst/>
                          <a:latin typeface="Segoe UI Light" pitchFamily="34" charset="0"/>
                        </a:rPr>
                        <a:t>IBV</a:t>
                      </a:r>
                      <a:endParaRPr lang="en-US" sz="3200" b="0" cap="none" spc="0" dirty="0" smtClean="0">
                        <a:ln>
                          <a:noFill/>
                        </a:ln>
                        <a:solidFill>
                          <a:schemeClr val="bg2">
                            <a:lumMod val="25000"/>
                          </a:schemeClr>
                        </a:solidFill>
                        <a:effectLst/>
                        <a:latin typeface="Segoe UI Light" pitchFamily="34" charset="0"/>
                        <a:ea typeface="Tahoma" pitchFamily="34" charset="0"/>
                        <a:cs typeface="Tahoma" pitchFamily="34" charset="0"/>
                      </a:endParaRPr>
                    </a:p>
                  </a:txBody>
                  <a:tcPr marT="60960" marB="60960">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smtClean="0">
                        <a:ln>
                          <a:solidFill>
                            <a:schemeClr val="bg1"/>
                          </a:solidFill>
                        </a:ln>
                        <a:solidFill>
                          <a:srgbClr val="0070C0"/>
                        </a:solidFill>
                        <a:effectLst/>
                        <a:latin typeface="Segoe UI Light"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kern="1200" cap="none" spc="0" dirty="0" smtClean="0">
                          <a:ln>
                            <a:noFill/>
                          </a:ln>
                          <a:solidFill>
                            <a:schemeClr val="bg2">
                              <a:lumMod val="25000"/>
                            </a:schemeClr>
                          </a:solidFill>
                          <a:effectLst/>
                          <a:latin typeface="華康儷中黑" panose="020B0509000000000000" pitchFamily="49" charset="-120"/>
                          <a:ea typeface="華康儷中黑" panose="020B0509000000000000" pitchFamily="49" charset="-120"/>
                          <a:cs typeface="+mn-cs"/>
                        </a:rPr>
                        <a:t>超過</a:t>
                      </a:r>
                      <a:r>
                        <a:rPr lang="en-US" sz="4000" b="0" kern="1200" cap="none" spc="0" dirty="0" smtClean="0">
                          <a:ln>
                            <a:noFill/>
                          </a:ln>
                          <a:solidFill>
                            <a:schemeClr val="bg2">
                              <a:lumMod val="25000"/>
                            </a:schemeClr>
                          </a:solidFill>
                          <a:effectLst/>
                          <a:latin typeface="Segoe UI Light" pitchFamily="34" charset="0"/>
                          <a:ea typeface="+mn-ea"/>
                          <a:cs typeface="+mn-cs"/>
                        </a:rPr>
                        <a:t>Over $6,600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200" cap="none" spc="0" dirty="0" smtClean="0">
                          <a:ln>
                            <a:noFill/>
                          </a:ln>
                          <a:solidFill>
                            <a:schemeClr val="bg2">
                              <a:lumMod val="25000"/>
                            </a:schemeClr>
                          </a:solidFill>
                          <a:effectLst/>
                          <a:latin typeface="華康儷中黑" panose="020B0509000000000000" pitchFamily="49" charset="-120"/>
                          <a:ea typeface="華康儷中黑" panose="020B0509000000000000" pitchFamily="49" charset="-120"/>
                          <a:cs typeface="+mn-cs"/>
                        </a:rPr>
                        <a:t>現金回贈</a:t>
                      </a:r>
                      <a:r>
                        <a:rPr lang="en-US" sz="2400" b="0" kern="1200" cap="none" spc="0" dirty="0" smtClean="0">
                          <a:ln>
                            <a:noFill/>
                          </a:ln>
                          <a:solidFill>
                            <a:schemeClr val="bg2">
                              <a:lumMod val="25000"/>
                            </a:schemeClr>
                          </a:solidFill>
                          <a:effectLst/>
                          <a:latin typeface="Segoe UI Light" pitchFamily="34" charset="0"/>
                          <a:ea typeface="+mn-ea"/>
                          <a:cs typeface="+mn-cs"/>
                        </a:rPr>
                        <a:t> in Cashback</a:t>
                      </a:r>
                    </a:p>
                  </a:txBody>
                  <a:tcPr marT="60960" marB="60960">
                    <a:solidFill>
                      <a:schemeClr val="accent6">
                        <a:lumMod val="20000"/>
                        <a:lumOff val="80000"/>
                      </a:schemeClr>
                    </a:solidFill>
                  </a:tcPr>
                </a:tc>
              </a:tr>
            </a:tbl>
          </a:graphicData>
        </a:graphic>
      </p:graphicFrame>
      <p:pic>
        <p:nvPicPr>
          <p:cNvPr id="6" name="Picture 4" descr="M:\Partner Stores Program\Logo_etc_PS\Satay King\Satay King_logo.jpg"/>
          <p:cNvPicPr>
            <a:picLocks noChangeAspect="1" noChangeArrowheads="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xmlns=""/>
              </a:ext>
            </a:extLst>
          </a:blip>
          <a:srcRect/>
          <a:stretch>
            <a:fillRect/>
          </a:stretch>
        </p:blipFill>
        <p:spPr bwMode="auto">
          <a:xfrm>
            <a:off x="381000" y="152400"/>
            <a:ext cx="1296941" cy="1447800"/>
          </a:xfrm>
          <a:prstGeom prst="rect">
            <a:avLst/>
          </a:prstGeom>
          <a:noFill/>
        </p:spPr>
      </p:pic>
      <p:sp>
        <p:nvSpPr>
          <p:cNvPr id="2" name="Rectangle 1"/>
          <p:cNvSpPr/>
          <p:nvPr/>
        </p:nvSpPr>
        <p:spPr>
          <a:xfrm>
            <a:off x="1891145" y="1167035"/>
            <a:ext cx="4572000" cy="523220"/>
          </a:xfrm>
          <a:prstGeom prst="rect">
            <a:avLst/>
          </a:prstGeom>
        </p:spPr>
        <p:txBody>
          <a:bodyPr>
            <a:spAutoFit/>
          </a:bodyPr>
          <a:lstStyle/>
          <a:p>
            <a:r>
              <a:rPr lang="en-US" altLang="zh-TW" sz="2800" b="1" i="1" dirty="0">
                <a:solidFill>
                  <a:srgbClr val="753805"/>
                </a:solidFill>
              </a:rPr>
              <a:t>Satay King</a:t>
            </a:r>
          </a:p>
        </p:txBody>
      </p:sp>
    </p:spTree>
    <p:extLst>
      <p:ext uri="{BB962C8B-B14F-4D97-AF65-F5344CB8AC3E}">
        <p14:creationId xmlns:p14="http://schemas.microsoft.com/office/powerpoint/2010/main" xmlns="" val="327394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631957282"/>
              </p:ext>
            </p:extLst>
          </p:nvPr>
        </p:nvGraphicFramePr>
        <p:xfrm>
          <a:off x="0" y="0"/>
          <a:ext cx="9144000" cy="6858000"/>
        </p:xfrm>
        <a:graphic>
          <a:graphicData uri="http://schemas.openxmlformats.org/drawingml/2006/table">
            <a:tbl>
              <a:tblPr firstRow="1" bandRow="1">
                <a:tableStyleId>{BDBED569-4797-4DF1-A0F4-6AAB3CD982D8}</a:tableStyleId>
              </a:tblPr>
              <a:tblGrid>
                <a:gridCol w="4572000"/>
                <a:gridCol w="4572000"/>
              </a:tblGrid>
              <a:tr h="1835424">
                <a:tc gridSpan="2">
                  <a:txBody>
                    <a:bodyPr/>
                    <a:lstStyle/>
                    <a:p>
                      <a:pPr algn="r"/>
                      <a:endParaRPr lang="en-MY" sz="1500" dirty="0" smtClean="0">
                        <a:ln>
                          <a:solidFill>
                            <a:schemeClr val="tx1">
                              <a:lumMod val="75000"/>
                              <a:lumOff val="25000"/>
                            </a:schemeClr>
                          </a:solidFill>
                        </a:ln>
                        <a:latin typeface="Segoe UI Light" pitchFamily="34" charset="0"/>
                      </a:endParaRPr>
                    </a:p>
                    <a:p>
                      <a:pPr algn="l"/>
                      <a:endParaRPr lang="en-MY" sz="1200" b="0" dirty="0" smtClean="0">
                        <a:ln>
                          <a:solidFill>
                            <a:srgbClr val="0070C0"/>
                          </a:solidFill>
                        </a:ln>
                        <a:solidFill>
                          <a:srgbClr val="0070C0"/>
                        </a:solidFill>
                        <a:latin typeface="Segoe UI Light" pitchFamily="34" charset="0"/>
                      </a:endParaRPr>
                    </a:p>
                  </a:txBody>
                  <a:tcPr marT="60960" marB="60960">
                    <a:solidFill>
                      <a:schemeClr val="bg1"/>
                    </a:solidFill>
                  </a:tcPr>
                </a:tc>
                <a:tc hMerge="1">
                  <a:txBody>
                    <a:bodyPr/>
                    <a:lstStyle/>
                    <a:p>
                      <a:endParaRPr lang="en-MY" dirty="0"/>
                    </a:p>
                  </a:txBody>
                  <a:tcPr/>
                </a:tc>
              </a:tr>
              <a:tr h="2065496">
                <a:tc>
                  <a:txBody>
                    <a:bodyPr/>
                    <a:lstStyle/>
                    <a:p>
                      <a:pPr algn="ctr"/>
                      <a:r>
                        <a:rPr lang="en-MY" sz="8000" dirty="0" smtClean="0">
                          <a:ln>
                            <a:solidFill>
                              <a:schemeClr val="bg1"/>
                            </a:solidFill>
                          </a:ln>
                          <a:solidFill>
                            <a:schemeClr val="bg1"/>
                          </a:solidFill>
                          <a:latin typeface="Segoe UI Light" pitchFamily="34" charset="0"/>
                        </a:rPr>
                        <a:t>5%</a:t>
                      </a:r>
                    </a:p>
                    <a:p>
                      <a:pPr algn="ctr"/>
                      <a:r>
                        <a:rPr lang="en-MY" sz="3700" dirty="0" smtClean="0">
                          <a:ln>
                            <a:solidFill>
                              <a:schemeClr val="bg1"/>
                            </a:solidFill>
                          </a:ln>
                          <a:solidFill>
                            <a:schemeClr val="bg1"/>
                          </a:solidFill>
                          <a:latin typeface="Segoe UI Light" pitchFamily="34" charset="0"/>
                        </a:rPr>
                        <a:t>IBV</a:t>
                      </a:r>
                      <a:endParaRPr lang="en-MY" sz="3700" dirty="0">
                        <a:ln>
                          <a:solidFill>
                            <a:schemeClr val="bg1"/>
                          </a:solidFill>
                        </a:ln>
                        <a:solidFill>
                          <a:schemeClr val="bg1"/>
                        </a:solidFill>
                        <a:latin typeface="Segoe UI Light" pitchFamily="34" charset="0"/>
                      </a:endParaRPr>
                    </a:p>
                  </a:txBody>
                  <a:tcPr marT="60960" marB="60960">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0" dirty="0" smtClean="0">
                          <a:ln>
                            <a:solidFill>
                              <a:schemeClr val="bg1"/>
                            </a:solidFill>
                          </a:ln>
                          <a:solidFill>
                            <a:schemeClr val="bg1"/>
                          </a:solidFill>
                          <a:latin typeface="Segoe UI Light" pitchFamily="34" charset="0"/>
                        </a:rPr>
                        <a:t>5% </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dirty="0" smtClean="0">
                          <a:ln>
                            <a:solidFill>
                              <a:schemeClr val="bg1"/>
                            </a:solidFill>
                          </a:ln>
                          <a:solidFill>
                            <a:schemeClr val="bg1"/>
                          </a:solidFill>
                          <a:effectLst/>
                          <a:latin typeface="華康儷中黑" panose="020B0509000000000000" pitchFamily="49" charset="-120"/>
                          <a:ea typeface="華康儷中黑" panose="020B0509000000000000" pitchFamily="49" charset="-120"/>
                        </a:rPr>
                        <a:t>現金回贈</a:t>
                      </a:r>
                      <a:r>
                        <a:rPr lang="en-US" sz="4000" dirty="0" smtClean="0">
                          <a:ln>
                            <a:solidFill>
                              <a:schemeClr val="bg1"/>
                            </a:solidFill>
                          </a:ln>
                          <a:solidFill>
                            <a:schemeClr val="bg1"/>
                          </a:solidFill>
                          <a:effectLst/>
                          <a:latin typeface="Segoe UI Light" pitchFamily="34" charset="0"/>
                        </a:rPr>
                        <a:t> </a:t>
                      </a:r>
                      <a:r>
                        <a:rPr lang="en-US" sz="3700" dirty="0" smtClean="0">
                          <a:ln>
                            <a:solidFill>
                              <a:schemeClr val="bg1"/>
                            </a:solidFill>
                          </a:ln>
                          <a:solidFill>
                            <a:schemeClr val="bg1"/>
                          </a:solidFill>
                          <a:latin typeface="Segoe UI Light" pitchFamily="34" charset="0"/>
                        </a:rPr>
                        <a:t>Cashback</a:t>
                      </a:r>
                      <a:endParaRPr lang="en-US" sz="3700" b="1" dirty="0" smtClean="0">
                        <a:ln>
                          <a:solidFill>
                            <a:schemeClr val="bg1"/>
                          </a:solidFill>
                        </a:ln>
                        <a:solidFill>
                          <a:schemeClr val="bg1"/>
                        </a:solidFill>
                        <a:latin typeface="Segoe UI Light" pitchFamily="34" charset="0"/>
                      </a:endParaRPr>
                    </a:p>
                  </a:txBody>
                  <a:tcPr marT="60960" marB="60960">
                    <a:solidFill>
                      <a:srgbClr val="00B0F0"/>
                    </a:solidFill>
                  </a:tcPr>
                </a:tc>
              </a:tr>
              <a:tr h="1121656">
                <a:tc gridSpan="2">
                  <a:txBody>
                    <a:bodyPr/>
                    <a:lstStyle/>
                    <a:p>
                      <a:pPr algn="ctr"/>
                      <a:endParaRPr lang="en-MY" sz="700" dirty="0" smtClean="0">
                        <a:ln>
                          <a:solidFill>
                            <a:schemeClr val="bg1"/>
                          </a:solidFill>
                        </a:ln>
                        <a:solidFill>
                          <a:schemeClr val="bg1"/>
                        </a:solidFill>
                        <a:latin typeface="Segoe UI Light" pitchFamily="34" charset="0"/>
                      </a:endParaRPr>
                    </a:p>
                    <a:p>
                      <a:pPr marL="0" algn="ctr" defTabSz="914400" rtl="0" eaLnBrk="1" latinLnBrk="0" hangingPunct="1"/>
                      <a:r>
                        <a:rPr lang="zh-TW" altLang="en-US" sz="4800" kern="1200" dirty="0" smtClean="0">
                          <a:ln>
                            <a:solidFill>
                              <a:schemeClr val="accent4">
                                <a:lumMod val="50000"/>
                              </a:schemeClr>
                            </a:solidFill>
                          </a:ln>
                          <a:solidFill>
                            <a:schemeClr val="accent4">
                              <a:lumMod val="50000"/>
                            </a:schemeClr>
                          </a:solidFill>
                          <a:latin typeface="華康儷中黑" panose="020B0509000000000000" pitchFamily="49" charset="-120"/>
                          <a:ea typeface="華康儷中黑" panose="020B0509000000000000" pitchFamily="49" charset="-120"/>
                          <a:cs typeface="+mn-cs"/>
                        </a:rPr>
                        <a:t>共付</a:t>
                      </a:r>
                      <a:r>
                        <a:rPr lang="en-MY" sz="4800" kern="1200" dirty="0" smtClean="0">
                          <a:ln>
                            <a:solidFill>
                              <a:schemeClr val="accent4">
                                <a:lumMod val="50000"/>
                              </a:schemeClr>
                            </a:solidFill>
                          </a:ln>
                          <a:solidFill>
                            <a:schemeClr val="accent4">
                              <a:lumMod val="50000"/>
                            </a:schemeClr>
                          </a:solidFill>
                          <a:latin typeface="Segoe UI Light" pitchFamily="34" charset="0"/>
                          <a:ea typeface="+mn-ea"/>
                          <a:cs typeface="+mn-cs"/>
                        </a:rPr>
                        <a:t>Paid Out</a:t>
                      </a:r>
                      <a:endParaRPr lang="en-MY" sz="4800" kern="1200" dirty="0">
                        <a:ln>
                          <a:solidFill>
                            <a:schemeClr val="accent4">
                              <a:lumMod val="50000"/>
                            </a:schemeClr>
                          </a:solidFill>
                        </a:ln>
                        <a:solidFill>
                          <a:schemeClr val="accent4">
                            <a:lumMod val="50000"/>
                          </a:schemeClr>
                        </a:solidFill>
                        <a:latin typeface="Segoe UI Light" pitchFamily="34" charset="0"/>
                        <a:ea typeface="+mn-ea"/>
                        <a:cs typeface="+mn-cs"/>
                      </a:endParaRPr>
                    </a:p>
                  </a:txBody>
                  <a:tcPr marT="60960" marB="60960">
                    <a:solidFill>
                      <a:schemeClr val="bg1"/>
                    </a:solidFill>
                  </a:tcPr>
                </a:tc>
                <a:tc hMerge="1">
                  <a:txBody>
                    <a:bodyPr/>
                    <a:lstStyle/>
                    <a:p>
                      <a:endParaRPr lang="en-MY" dirty="0"/>
                    </a:p>
                  </a:txBody>
                  <a:tcPr/>
                </a:tc>
              </a:tr>
              <a:tr h="18354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smtClean="0">
                        <a:ln>
                          <a:solidFill>
                            <a:schemeClr val="bg1"/>
                          </a:solidFill>
                        </a:ln>
                        <a:solidFill>
                          <a:schemeClr val="bg1"/>
                        </a:solidFill>
                        <a:effectLst/>
                        <a:latin typeface="Segoe UI Light"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500" dirty="0" smtClean="0">
                          <a:ln>
                            <a:solidFill>
                              <a:schemeClr val="bg1"/>
                            </a:solidFill>
                          </a:ln>
                          <a:solidFill>
                            <a:schemeClr val="bg1"/>
                          </a:solidFill>
                          <a:effectLst/>
                          <a:latin typeface="華康儷中黑" panose="020B0509000000000000" pitchFamily="49" charset="-120"/>
                          <a:ea typeface="華康儷中黑" panose="020B0509000000000000" pitchFamily="49" charset="-120"/>
                        </a:rPr>
                        <a:t>超過</a:t>
                      </a:r>
                      <a:r>
                        <a:rPr lang="en-US" sz="4500" dirty="0" smtClean="0">
                          <a:ln>
                            <a:solidFill>
                              <a:schemeClr val="bg1"/>
                            </a:solidFill>
                          </a:ln>
                          <a:solidFill>
                            <a:schemeClr val="bg1"/>
                          </a:solidFill>
                          <a:effectLst/>
                          <a:latin typeface="Segoe UI Light" pitchFamily="34" charset="0"/>
                        </a:rPr>
                        <a:t>Over 600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n>
                            <a:solidFill>
                              <a:schemeClr val="bg1"/>
                            </a:solidFill>
                          </a:ln>
                          <a:solidFill>
                            <a:schemeClr val="bg1"/>
                          </a:solidFill>
                          <a:effectLst/>
                          <a:latin typeface="Segoe UI Light" pitchFamily="34" charset="0"/>
                        </a:rPr>
                        <a:t>IBV</a:t>
                      </a:r>
                      <a:endParaRPr lang="en-US" sz="3200" b="0" dirty="0" smtClean="0">
                        <a:ln>
                          <a:solidFill>
                            <a:schemeClr val="bg1"/>
                          </a:solidFill>
                        </a:ln>
                        <a:solidFill>
                          <a:schemeClr val="bg1"/>
                        </a:solidFill>
                        <a:effectLst/>
                        <a:latin typeface="Segoe UI Light" pitchFamily="34" charset="0"/>
                        <a:ea typeface="Tahoma" pitchFamily="34" charset="0"/>
                        <a:cs typeface="Tahoma" pitchFamily="34" charset="0"/>
                      </a:endParaRPr>
                    </a:p>
                  </a:txBody>
                  <a:tcPr marT="60960" marB="60960">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smtClean="0">
                        <a:ln>
                          <a:solidFill>
                            <a:schemeClr val="bg1"/>
                          </a:solidFill>
                        </a:ln>
                        <a:solidFill>
                          <a:schemeClr val="bg1"/>
                        </a:solidFill>
                        <a:effectLst/>
                        <a:latin typeface="Segoe UI Light"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500" dirty="0" smtClean="0">
                          <a:ln>
                            <a:solidFill>
                              <a:schemeClr val="bg1"/>
                            </a:solidFill>
                          </a:ln>
                          <a:solidFill>
                            <a:schemeClr val="bg1"/>
                          </a:solidFill>
                          <a:effectLst/>
                          <a:latin typeface="華康儷中黑" panose="020B0509000000000000" pitchFamily="49" charset="-120"/>
                          <a:ea typeface="華康儷中黑" panose="020B0509000000000000" pitchFamily="49" charset="-120"/>
                        </a:rPr>
                        <a:t>超過</a:t>
                      </a:r>
                      <a:r>
                        <a:rPr lang="en-US" sz="4500" dirty="0" smtClean="0">
                          <a:ln>
                            <a:solidFill>
                              <a:schemeClr val="bg1"/>
                            </a:solidFill>
                          </a:ln>
                          <a:solidFill>
                            <a:schemeClr val="bg1"/>
                          </a:solidFill>
                          <a:effectLst/>
                          <a:latin typeface="Segoe UI Light" pitchFamily="34" charset="0"/>
                        </a:rPr>
                        <a:t>Over $7,800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100" dirty="0" smtClean="0">
                          <a:ln>
                            <a:solidFill>
                              <a:schemeClr val="bg1"/>
                            </a:solidFill>
                          </a:ln>
                          <a:solidFill>
                            <a:schemeClr val="bg1"/>
                          </a:solidFill>
                          <a:effectLst/>
                          <a:latin typeface="華康儷中黑" panose="020B0509000000000000" pitchFamily="49" charset="-120"/>
                          <a:ea typeface="華康儷中黑" panose="020B0509000000000000" pitchFamily="49" charset="-120"/>
                        </a:rPr>
                        <a:t>現金回贈</a:t>
                      </a:r>
                      <a:r>
                        <a:rPr lang="en-US" sz="2100" dirty="0" smtClean="0">
                          <a:ln>
                            <a:solidFill>
                              <a:schemeClr val="bg1"/>
                            </a:solidFill>
                          </a:ln>
                          <a:solidFill>
                            <a:schemeClr val="bg1"/>
                          </a:solidFill>
                          <a:effectLst/>
                          <a:latin typeface="華康儷中黑" panose="020B0509000000000000" pitchFamily="49" charset="-120"/>
                          <a:ea typeface="華康儷中黑" panose="020B0509000000000000" pitchFamily="49" charset="-120"/>
                        </a:rPr>
                        <a:t>  </a:t>
                      </a:r>
                      <a:r>
                        <a:rPr lang="en-US" sz="2100" dirty="0" smtClean="0">
                          <a:ln>
                            <a:solidFill>
                              <a:schemeClr val="bg1"/>
                            </a:solidFill>
                          </a:ln>
                          <a:solidFill>
                            <a:schemeClr val="bg1"/>
                          </a:solidFill>
                          <a:effectLst/>
                          <a:latin typeface="Segoe UI Light" pitchFamily="34" charset="0"/>
                        </a:rPr>
                        <a:t>in Cashback</a:t>
                      </a:r>
                      <a:endParaRPr lang="en-US" sz="2100" b="0" dirty="0" smtClean="0">
                        <a:ln>
                          <a:solidFill>
                            <a:schemeClr val="bg1"/>
                          </a:solidFill>
                        </a:ln>
                        <a:solidFill>
                          <a:schemeClr val="bg1"/>
                        </a:solidFill>
                        <a:effectLst/>
                        <a:latin typeface="Segoe UI Light" pitchFamily="34" charset="0"/>
                        <a:ea typeface="Tahoma" pitchFamily="34" charset="0"/>
                        <a:cs typeface="Tahoma" pitchFamily="34" charset="0"/>
                      </a:endParaRPr>
                    </a:p>
                  </a:txBody>
                  <a:tcPr marT="60960" marB="60960">
                    <a:solidFill>
                      <a:srgbClr val="00B0F0"/>
                    </a:solidFill>
                  </a:tcPr>
                </a:tc>
              </a:tr>
            </a:tbl>
          </a:graphicData>
        </a:graphic>
      </p:graphicFrame>
      <p:pic>
        <p:nvPicPr>
          <p:cNvPr id="6" name="Picture 2" descr="M:\Partner Stores Program\Logo_etc_PS\Formosa Family寶島之家\FormosaFamily_Logo.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28600" y="152401"/>
            <a:ext cx="2307812" cy="1524000"/>
          </a:xfrm>
          <a:prstGeom prst="rect">
            <a:avLst/>
          </a:prstGeom>
          <a:noFill/>
          <a:effectLst>
            <a:glow rad="228600">
              <a:schemeClr val="bg1">
                <a:alpha val="40000"/>
              </a:schemeClr>
            </a:glow>
          </a:effectLst>
        </p:spPr>
      </p:pic>
    </p:spTree>
    <p:extLst>
      <p:ext uri="{BB962C8B-B14F-4D97-AF65-F5344CB8AC3E}">
        <p14:creationId xmlns:p14="http://schemas.microsoft.com/office/powerpoint/2010/main" xmlns="" val="13722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6085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8" name="Rectangle 7"/>
          <p:cNvSpPr/>
          <p:nvPr/>
        </p:nvSpPr>
        <p:spPr>
          <a:xfrm>
            <a:off x="4535440" y="0"/>
            <a:ext cx="4608560" cy="6858000"/>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2" name="Rectangle 11"/>
          <p:cNvSpPr/>
          <p:nvPr/>
        </p:nvSpPr>
        <p:spPr>
          <a:xfrm>
            <a:off x="0" y="5641880"/>
            <a:ext cx="4572000" cy="646331"/>
          </a:xfrm>
          <a:prstGeom prst="rect">
            <a:avLst/>
          </a:prstGeom>
        </p:spPr>
        <p:txBody>
          <a:bodyPr>
            <a:spAutoFit/>
          </a:bodyPr>
          <a:lstStyle/>
          <a:p>
            <a:pPr algn="ctr"/>
            <a:r>
              <a:rPr lang="en-US" dirty="0">
                <a:ln>
                  <a:solidFill>
                    <a:prstClr val="white"/>
                  </a:solidFill>
                </a:ln>
                <a:solidFill>
                  <a:prstClr val="white"/>
                </a:solidFill>
                <a:latin typeface="Segoe UI Light" pitchFamily="34" charset="0"/>
              </a:rPr>
              <a:t>It costs tens of millions of dollars per year to run SHOP.COM.</a:t>
            </a:r>
            <a:endParaRPr lang="en-MY" dirty="0">
              <a:ln>
                <a:solidFill>
                  <a:prstClr val="white"/>
                </a:solidFill>
              </a:ln>
              <a:solidFill>
                <a:prstClr val="white"/>
              </a:solidFill>
              <a:latin typeface="Segoe UI Light" pitchFamily="34" charset="0"/>
            </a:endParaRPr>
          </a:p>
        </p:txBody>
      </p:sp>
      <p:sp>
        <p:nvSpPr>
          <p:cNvPr id="13" name="Rectangle 12"/>
          <p:cNvSpPr/>
          <p:nvPr/>
        </p:nvSpPr>
        <p:spPr>
          <a:xfrm>
            <a:off x="4500562" y="5553670"/>
            <a:ext cx="4643438" cy="923330"/>
          </a:xfrm>
          <a:prstGeom prst="rect">
            <a:avLst/>
          </a:prstGeom>
        </p:spPr>
        <p:txBody>
          <a:bodyPr wrap="square">
            <a:spAutoFit/>
          </a:bodyPr>
          <a:lstStyle/>
          <a:p>
            <a:pPr algn="ctr"/>
            <a:r>
              <a:rPr lang="en-US" dirty="0">
                <a:ln>
                  <a:solidFill>
                    <a:prstClr val="black">
                      <a:lumMod val="85000"/>
                      <a:lumOff val="15000"/>
                    </a:prstClr>
                  </a:solidFill>
                </a:ln>
                <a:solidFill>
                  <a:prstClr val="black">
                    <a:lumMod val="85000"/>
                    <a:lumOff val="15000"/>
                  </a:prstClr>
                </a:solidFill>
                <a:latin typeface="Segoe UI Light" pitchFamily="34" charset="0"/>
              </a:rPr>
              <a:t>Plus, not to mention, to own a domain like SHOP.COM would cost</a:t>
            </a:r>
            <a:br>
              <a:rPr lang="en-US" dirty="0">
                <a:ln>
                  <a:solidFill>
                    <a:prstClr val="black">
                      <a:lumMod val="85000"/>
                      <a:lumOff val="15000"/>
                    </a:prstClr>
                  </a:solidFill>
                </a:ln>
                <a:solidFill>
                  <a:prstClr val="black">
                    <a:lumMod val="85000"/>
                    <a:lumOff val="15000"/>
                  </a:prstClr>
                </a:solidFill>
                <a:latin typeface="Segoe UI Light" pitchFamily="34" charset="0"/>
              </a:rPr>
            </a:br>
            <a:r>
              <a:rPr lang="en-US" dirty="0">
                <a:ln>
                  <a:solidFill>
                    <a:prstClr val="black">
                      <a:lumMod val="85000"/>
                      <a:lumOff val="15000"/>
                    </a:prstClr>
                  </a:solidFill>
                </a:ln>
                <a:solidFill>
                  <a:prstClr val="black">
                    <a:lumMod val="85000"/>
                    <a:lumOff val="15000"/>
                  </a:prstClr>
                </a:solidFill>
                <a:latin typeface="Segoe UI Light" pitchFamily="34" charset="0"/>
              </a:rPr>
              <a:t>tens of millions of dollar</a:t>
            </a:r>
          </a:p>
        </p:txBody>
      </p:sp>
      <p:pic>
        <p:nvPicPr>
          <p:cNvPr id="15" name="Picture 14" descr="fgdthtyut.png"/>
          <p:cNvPicPr>
            <a:picLocks noChangeAspect="1"/>
          </p:cNvPicPr>
          <p:nvPr/>
        </p:nvPicPr>
        <p:blipFill>
          <a:blip r:embed="rId2" cstate="screen"/>
          <a:stretch>
            <a:fillRect/>
          </a:stretch>
        </p:blipFill>
        <p:spPr>
          <a:xfrm>
            <a:off x="643077" y="990600"/>
            <a:ext cx="3059829" cy="3409663"/>
          </a:xfrm>
          <a:prstGeom prst="rect">
            <a:avLst/>
          </a:prstGeom>
        </p:spPr>
      </p:pic>
      <p:pic>
        <p:nvPicPr>
          <p:cNvPr id="16" name="Picture 15" descr="uijyiyuiyti.png"/>
          <p:cNvPicPr>
            <a:picLocks noChangeAspect="1"/>
          </p:cNvPicPr>
          <p:nvPr/>
        </p:nvPicPr>
        <p:blipFill>
          <a:blip r:embed="rId3" cstate="screen"/>
          <a:stretch>
            <a:fillRect/>
          </a:stretch>
        </p:blipFill>
        <p:spPr>
          <a:xfrm>
            <a:off x="5155365" y="1371492"/>
            <a:ext cx="3291013" cy="2952771"/>
          </a:xfrm>
          <a:prstGeom prst="rect">
            <a:avLst/>
          </a:prstGeom>
        </p:spPr>
      </p:pic>
      <p:grpSp>
        <p:nvGrpSpPr>
          <p:cNvPr id="2" name="Group 13"/>
          <p:cNvGrpSpPr/>
          <p:nvPr/>
        </p:nvGrpSpPr>
        <p:grpSpPr>
          <a:xfrm>
            <a:off x="5638800" y="1"/>
            <a:ext cx="3505200" cy="666731"/>
            <a:chOff x="6000760" y="0"/>
            <a:chExt cx="3143240" cy="500048"/>
          </a:xfrm>
          <a:solidFill>
            <a:schemeClr val="tx1">
              <a:lumMod val="75000"/>
              <a:lumOff val="25000"/>
            </a:schemeClr>
          </a:solidFill>
        </p:grpSpPr>
        <p:sp>
          <p:nvSpPr>
            <p:cNvPr id="17" name="Rectangle 16"/>
            <p:cNvSpPr/>
            <p:nvPr/>
          </p:nvSpPr>
          <p:spPr>
            <a:xfrm>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n>
                    <a:solidFill>
                      <a:prstClr val="white"/>
                    </a:solidFill>
                  </a:ln>
                  <a:solidFill>
                    <a:prstClr val="white"/>
                  </a:solidFill>
                  <a:latin typeface="華康儷細黑" panose="020B0309000000000000" pitchFamily="49" charset="-120"/>
                  <a:ea typeface="華康儷細黑" panose="020B0309000000000000" pitchFamily="49" charset="-120"/>
                </a:rPr>
                <a:t>美安香港超連鎖</a:t>
              </a:r>
              <a:r>
                <a:rPr lang="zh-TW" altLang="en-US" sz="1600" baseline="30000" dirty="0">
                  <a:ln>
                    <a:solidFill>
                      <a:prstClr val="white"/>
                    </a:solidFill>
                  </a:ln>
                  <a:solidFill>
                    <a:prstClr val="white"/>
                  </a:solidFill>
                  <a:ea typeface="華康儷細黑" panose="020B0309000000000000" pitchFamily="49" charset="-120"/>
                </a:rPr>
                <a:t>™</a:t>
              </a:r>
              <a:endParaRPr lang="en-US" sz="16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en-US" sz="1500" dirty="0">
                  <a:ln>
                    <a:solidFill>
                      <a:prstClr val="white"/>
                    </a:solidFill>
                  </a:ln>
                  <a:solidFill>
                    <a:prstClr val="white"/>
                  </a:solidFill>
                  <a:latin typeface="Segoe UI Light" pitchFamily="34" charset="0"/>
                </a:rPr>
                <a:t>Market Hong Kong </a:t>
              </a:r>
              <a:r>
                <a:rPr lang="en-US" sz="1500" dirty="0" err="1">
                  <a:ln>
                    <a:solidFill>
                      <a:prstClr val="white"/>
                    </a:solidFill>
                  </a:ln>
                  <a:solidFill>
                    <a:prstClr val="white"/>
                  </a:solidFill>
                  <a:latin typeface="Segoe UI Light" pitchFamily="34" charset="0"/>
                </a:rPr>
                <a:t>UnFranchise</a:t>
              </a:r>
              <a:r>
                <a:rPr lang="zh-TW" altLang="en-US" sz="1400" baseline="30000" dirty="0">
                  <a:ln>
                    <a:solidFill>
                      <a:prstClr val="white"/>
                    </a:solidFill>
                  </a:ln>
                  <a:solidFill>
                    <a:prstClr val="white"/>
                  </a:solidFill>
                  <a:ea typeface="華康儷細黑" panose="020B0309000000000000" pitchFamily="49" charset="-120"/>
                </a:rPr>
                <a:t>™</a:t>
              </a:r>
              <a:endParaRPr lang="en-US" sz="1400" baseline="30000" dirty="0">
                <a:ln>
                  <a:solidFill>
                    <a:prstClr val="white"/>
                  </a:solidFill>
                </a:ln>
                <a:solidFill>
                  <a:prstClr val="white"/>
                </a:solidFill>
                <a:ea typeface="華康儷細黑" panose="020B0309000000000000" pitchFamily="49" charset="-120"/>
              </a:endParaRPr>
            </a:p>
          </p:txBody>
        </p:sp>
        <p:sp>
          <p:nvSpPr>
            <p:cNvPr id="18" name="Right Triangle 17"/>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sp>
        <p:nvSpPr>
          <p:cNvPr id="11" name="Rectangle 10"/>
          <p:cNvSpPr/>
          <p:nvPr/>
        </p:nvSpPr>
        <p:spPr>
          <a:xfrm>
            <a:off x="0" y="4634812"/>
            <a:ext cx="4572000" cy="769441"/>
          </a:xfrm>
          <a:prstGeom prst="rect">
            <a:avLst/>
          </a:prstGeom>
        </p:spPr>
        <p:txBody>
          <a:bodyPr>
            <a:spAutoFit/>
          </a:bodyPr>
          <a:lstStyle/>
          <a:p>
            <a:pPr algn="ctr"/>
            <a:r>
              <a:rPr lang="en-US" sz="2200" dirty="0">
                <a:ln>
                  <a:solidFill>
                    <a:prstClr val="white"/>
                  </a:solidFill>
                </a:ln>
                <a:solidFill>
                  <a:prstClr val="white"/>
                </a:solidFill>
                <a:latin typeface="Segoe UI Light" pitchFamily="34" charset="0"/>
              </a:rPr>
              <a:t>SHOP.COM</a:t>
            </a:r>
            <a:r>
              <a:rPr lang="zh-TW" altLang="en-US" sz="2200" dirty="0">
                <a:ln>
                  <a:solidFill>
                    <a:prstClr val="white"/>
                  </a:solidFill>
                </a:ln>
                <a:solidFill>
                  <a:prstClr val="white"/>
                </a:solidFill>
                <a:latin typeface="Segoe UI Light" pitchFamily="34" charset="0"/>
              </a:rPr>
              <a:t>的每年</a:t>
            </a:r>
            <a:r>
              <a:rPr lang="zh-TW" altLang="en-US" sz="2200" dirty="0">
                <a:ln>
                  <a:solidFill>
                    <a:prstClr val="white"/>
                  </a:solidFill>
                </a:ln>
                <a:solidFill>
                  <a:prstClr val="white"/>
                </a:solidFill>
                <a:latin typeface="華康儷細黑" panose="020B0309000000000000" pitchFamily="49" charset="-120"/>
                <a:ea typeface="華康儷細黑" panose="020B0309000000000000" pitchFamily="49" charset="-120"/>
              </a:rPr>
              <a:t>營運開支</a:t>
            </a:r>
            <a:endParaRPr lang="en-US" altLang="zh-TW" sz="22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zh-TW" altLang="en-US" sz="2200" dirty="0">
                <a:ln>
                  <a:solidFill>
                    <a:prstClr val="white"/>
                  </a:solidFill>
                </a:ln>
                <a:solidFill>
                  <a:prstClr val="white"/>
                </a:solidFill>
                <a:latin typeface="華康儷細黑" panose="020B0309000000000000" pitchFamily="49" charset="-120"/>
                <a:ea typeface="華康儷細黑" panose="020B0309000000000000" pitchFamily="49" charset="-120"/>
              </a:rPr>
              <a:t>是數以千萬元計算</a:t>
            </a:r>
          </a:p>
        </p:txBody>
      </p:sp>
      <p:sp>
        <p:nvSpPr>
          <p:cNvPr id="19" name="Rectangle 18"/>
          <p:cNvSpPr/>
          <p:nvPr/>
        </p:nvSpPr>
        <p:spPr>
          <a:xfrm>
            <a:off x="4562248" y="4648200"/>
            <a:ext cx="4643438" cy="769441"/>
          </a:xfrm>
          <a:prstGeom prst="rect">
            <a:avLst/>
          </a:prstGeom>
        </p:spPr>
        <p:txBody>
          <a:bodyPr wrap="square">
            <a:spAutoFit/>
          </a:bodyPr>
          <a:lstStyle/>
          <a:p>
            <a:pPr algn="ctr"/>
            <a:r>
              <a:rPr lang="zh-TW" altLang="en-US" sz="22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加上要擁有</a:t>
            </a:r>
            <a:r>
              <a:rPr lang="en-US" sz="2200" dirty="0">
                <a:ln>
                  <a:solidFill>
                    <a:prstClr val="black">
                      <a:lumMod val="85000"/>
                      <a:lumOff val="15000"/>
                    </a:prstClr>
                  </a:solidFill>
                </a:ln>
                <a:solidFill>
                  <a:prstClr val="black">
                    <a:lumMod val="85000"/>
                    <a:lumOff val="15000"/>
                  </a:prstClr>
                </a:solidFill>
                <a:latin typeface="Segoe UI Light" pitchFamily="34" charset="0"/>
              </a:rPr>
              <a:t>SHOP.COM </a:t>
            </a:r>
            <a:r>
              <a:rPr lang="zh-TW" altLang="en-US" sz="22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這個域名，</a:t>
            </a:r>
            <a:endParaRPr lang="en-US" altLang="zh-TW" sz="22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a:p>
            <a:pPr algn="ctr"/>
            <a:r>
              <a:rPr lang="zh-TW" altLang="en-US" sz="22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rPr>
              <a:t>是數以千萬元計算</a:t>
            </a:r>
            <a:endParaRPr lang="en-US" sz="2200" dirty="0">
              <a:ln>
                <a:solidFill>
                  <a:prstClr val="black">
                    <a:lumMod val="85000"/>
                    <a:lumOff val="15000"/>
                  </a:prstClr>
                </a:solidFill>
              </a:ln>
              <a:solidFill>
                <a:prstClr val="black">
                  <a:lumMod val="85000"/>
                  <a:lumOff val="15000"/>
                </a:prstClr>
              </a:solidFill>
              <a:latin typeface="華康儷細黑" panose="020B0309000000000000" pitchFamily="49" charset="-120"/>
              <a:ea typeface="華康儷細黑" panose="020B0309000000000000" pitchFamily="49" charset="-120"/>
            </a:endParaRPr>
          </a:p>
        </p:txBody>
      </p:sp>
    </p:spTree>
    <p:extLst>
      <p:ext uri="{BB962C8B-B14F-4D97-AF65-F5344CB8AC3E}">
        <p14:creationId xmlns:p14="http://schemas.microsoft.com/office/powerpoint/2010/main" xmlns="" val="3338857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357186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3" name="TextBox 2"/>
          <p:cNvSpPr txBox="1"/>
          <p:nvPr/>
        </p:nvSpPr>
        <p:spPr>
          <a:xfrm>
            <a:off x="285720" y="1714488"/>
            <a:ext cx="3210175" cy="2554545"/>
          </a:xfrm>
          <a:prstGeom prst="rect">
            <a:avLst/>
          </a:prstGeom>
          <a:noFill/>
          <a:ln>
            <a:noFill/>
          </a:ln>
          <a:effectLst/>
        </p:spPr>
        <p:txBody>
          <a:bodyPr wrap="square" rtlCol="0">
            <a:spAutoFit/>
          </a:bodyPr>
          <a:lstStyle/>
          <a:p>
            <a:r>
              <a:rPr lang="zh-TW" altLang="en-US" sz="2400" dirty="0">
                <a:ln w="9525" cmpd="sng">
                  <a:solidFill>
                    <a:srgbClr val="FFFFFF"/>
                  </a:solidFill>
                  <a:prstDash val="solid"/>
                </a:ln>
                <a:solidFill>
                  <a:srgbClr val="FFFFFF"/>
                </a:solidFill>
                <a:latin typeface="華康儷細黑" panose="020B0309000000000000" pitchFamily="49" charset="-120"/>
                <a:ea typeface="華康儷細黑" panose="020B0309000000000000" pitchFamily="49" charset="-120"/>
              </a:rPr>
              <a:t>用美安香港會員專用富邦</a:t>
            </a:r>
            <a:r>
              <a:rPr lang="en-US" altLang="zh-TW" sz="2400" dirty="0">
                <a:ln w="9525" cmpd="sng">
                  <a:solidFill>
                    <a:srgbClr val="FFFFFF"/>
                  </a:solidFill>
                  <a:prstDash val="solid"/>
                </a:ln>
                <a:solidFill>
                  <a:srgbClr val="FFFFFF"/>
                </a:solidFill>
                <a:latin typeface="Segoe UI Light" pitchFamily="34" charset="0"/>
              </a:rPr>
              <a:t>Titanium</a:t>
            </a:r>
            <a:r>
              <a:rPr lang="zh-TW" altLang="en-US" sz="2400" dirty="0">
                <a:ln w="9525" cmpd="sng">
                  <a:solidFill>
                    <a:srgbClr val="FFFFFF"/>
                  </a:solidFill>
                  <a:prstDash val="solid"/>
                </a:ln>
                <a:solidFill>
                  <a:srgbClr val="FFFFFF"/>
                </a:solidFill>
                <a:latin typeface="華康儷細黑" panose="020B0309000000000000" pitchFamily="49" charset="-120"/>
                <a:ea typeface="華康儷細黑" panose="020B0309000000000000" pitchFamily="49" charset="-120"/>
              </a:rPr>
              <a:t>萬事達卡消費，隨時賺取</a:t>
            </a:r>
            <a:r>
              <a:rPr lang="en-US" altLang="zh-TW" sz="2400" dirty="0">
                <a:ln w="9525" cmpd="sng">
                  <a:solidFill>
                    <a:srgbClr val="FFFFFF"/>
                  </a:solidFill>
                  <a:prstDash val="solid"/>
                </a:ln>
                <a:solidFill>
                  <a:srgbClr val="FFFFFF"/>
                </a:solidFill>
                <a:latin typeface="Segoe UI Light" pitchFamily="34" charset="0"/>
              </a:rPr>
              <a:t>IBV</a:t>
            </a:r>
            <a:endParaRPr lang="en-US" sz="2400" dirty="0">
              <a:ln w="9525" cmpd="sng">
                <a:solidFill>
                  <a:srgbClr val="FFFFFF"/>
                </a:solidFill>
                <a:prstDash val="solid"/>
              </a:ln>
              <a:solidFill>
                <a:srgbClr val="FFFFFF"/>
              </a:solidFill>
              <a:latin typeface="Segoe UI Light" pitchFamily="34" charset="0"/>
            </a:endParaRPr>
          </a:p>
          <a:p>
            <a:endParaRPr lang="en-US" sz="2400" dirty="0">
              <a:ln w="9525" cmpd="sng">
                <a:solidFill>
                  <a:srgbClr val="FFFFFF"/>
                </a:solidFill>
                <a:prstDash val="solid"/>
              </a:ln>
              <a:solidFill>
                <a:srgbClr val="FFFFFF"/>
              </a:solidFill>
              <a:latin typeface="Segoe UI Light" pitchFamily="34" charset="0"/>
            </a:endParaRPr>
          </a:p>
          <a:p>
            <a:r>
              <a:rPr lang="en-US" sz="2000" dirty="0">
                <a:ln w="9525" cmpd="sng">
                  <a:solidFill>
                    <a:srgbClr val="FFFFFF"/>
                  </a:solidFill>
                  <a:prstDash val="solid"/>
                </a:ln>
                <a:solidFill>
                  <a:srgbClr val="FFFFFF"/>
                </a:solidFill>
                <a:latin typeface="Segoe UI Light" pitchFamily="34" charset="0"/>
              </a:rPr>
              <a:t>Earn IBV wherever the </a:t>
            </a:r>
            <a:r>
              <a:rPr lang="en-US" sz="2000" dirty="0" err="1">
                <a:ln w="9525" cmpd="sng">
                  <a:solidFill>
                    <a:srgbClr val="FFFFFF"/>
                  </a:solidFill>
                  <a:prstDash val="solid"/>
                </a:ln>
                <a:solidFill>
                  <a:srgbClr val="FFFFFF"/>
                </a:solidFill>
                <a:latin typeface="Segoe UI Light" pitchFamily="34" charset="0"/>
              </a:rPr>
              <a:t>Fubon</a:t>
            </a:r>
            <a:r>
              <a:rPr lang="en-US" sz="2000" dirty="0">
                <a:ln w="9525" cmpd="sng">
                  <a:solidFill>
                    <a:srgbClr val="FFFFFF"/>
                  </a:solidFill>
                  <a:prstDash val="solid"/>
                </a:ln>
                <a:solidFill>
                  <a:srgbClr val="FFFFFF"/>
                </a:solidFill>
                <a:latin typeface="Segoe UI Light" pitchFamily="34" charset="0"/>
              </a:rPr>
              <a:t> Credit Card is used.</a:t>
            </a:r>
          </a:p>
          <a:p>
            <a:endParaRPr lang="en-US" sz="2400" dirty="0">
              <a:ln w="9525" cmpd="sng">
                <a:solidFill>
                  <a:srgbClr val="FFFFFF"/>
                </a:solidFill>
                <a:prstDash val="solid"/>
              </a:ln>
              <a:solidFill>
                <a:srgbClr val="FFFFFF"/>
              </a:solidFill>
              <a:latin typeface="Segoe UI Light" pitchFamily="34" charset="0"/>
            </a:endParaRPr>
          </a:p>
        </p:txBody>
      </p:sp>
      <p:sp>
        <p:nvSpPr>
          <p:cNvPr id="8" name="Rectangle 7"/>
          <p:cNvSpPr/>
          <p:nvPr/>
        </p:nvSpPr>
        <p:spPr>
          <a:xfrm>
            <a:off x="69882" y="5143606"/>
            <a:ext cx="3356132" cy="1323439"/>
          </a:xfrm>
          <a:prstGeom prst="rect">
            <a:avLst/>
          </a:prstGeom>
        </p:spPr>
        <p:txBody>
          <a:bodyPr wrap="none">
            <a:spAutoFit/>
          </a:bodyPr>
          <a:lstStyle/>
          <a:p>
            <a:pPr algn="ctr"/>
            <a:r>
              <a:rPr lang="zh-TW" altLang="en-US" sz="4400" b="1" dirty="0">
                <a:ln>
                  <a:solidFill>
                    <a:prstClr val="white">
                      <a:lumMod val="50000"/>
                    </a:prstClr>
                  </a:solidFill>
                </a:ln>
                <a:solidFill>
                  <a:srgbClr val="FFFF00"/>
                </a:solidFill>
                <a:latin typeface="華康儷細黑" panose="020B0309000000000000" pitchFamily="49" charset="-120"/>
                <a:ea typeface="華康儷細黑" panose="020B0309000000000000" pitchFamily="49" charset="-120"/>
              </a:rPr>
              <a:t>立即申請</a:t>
            </a:r>
            <a:endParaRPr lang="en-US" sz="4400" b="1" dirty="0">
              <a:ln>
                <a:solidFill>
                  <a:prstClr val="white">
                    <a:lumMod val="50000"/>
                  </a:prstClr>
                </a:solidFill>
              </a:ln>
              <a:solidFill>
                <a:srgbClr val="FFFF00"/>
              </a:solidFill>
              <a:latin typeface="華康儷細黑" panose="020B0309000000000000" pitchFamily="49" charset="-120"/>
              <a:ea typeface="華康儷細黑" panose="020B0309000000000000" pitchFamily="49" charset="-120"/>
            </a:endParaRPr>
          </a:p>
          <a:p>
            <a:pPr algn="ctr"/>
            <a:r>
              <a:rPr lang="en-US" sz="3600" b="1" dirty="0">
                <a:ln>
                  <a:solidFill>
                    <a:prstClr val="white">
                      <a:lumMod val="50000"/>
                    </a:prstClr>
                  </a:solidFill>
                </a:ln>
                <a:solidFill>
                  <a:srgbClr val="FFFF00"/>
                </a:solidFill>
                <a:latin typeface="Segoe UI Light" pitchFamily="34" charset="0"/>
              </a:rPr>
              <a:t>Signup Today!</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590472" y="0"/>
            <a:ext cx="5577840" cy="78238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8930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8229600" cy="1143000"/>
          </a:xfrm>
        </p:spPr>
        <p:txBody>
          <a:bodyPr>
            <a:normAutofit/>
          </a:bodyPr>
          <a:lstStyle/>
          <a:p>
            <a:r>
              <a:rPr lang="en-US" altLang="zh-TW" sz="3000" dirty="0">
                <a:latin typeface="Arial" panose="020B0604020202020204" pitchFamily="34" charset="0"/>
                <a:ea typeface="華康儷中黑" panose="020B0509000000000000" pitchFamily="49" charset="-120"/>
                <a:cs typeface="Arial" panose="020B0604020202020204" pitchFamily="34" charset="0"/>
              </a:rPr>
              <a:t>Dr. Lawrence </a:t>
            </a:r>
            <a:r>
              <a:rPr lang="en-US" altLang="zh-TW" sz="3000" dirty="0" smtClean="0">
                <a:latin typeface="Arial" panose="020B0604020202020204" pitchFamily="34" charset="0"/>
                <a:ea typeface="華康儷中黑" panose="020B0509000000000000" pitchFamily="49" charset="-120"/>
                <a:cs typeface="Arial" panose="020B0604020202020204" pitchFamily="34" charset="0"/>
              </a:rPr>
              <a:t>Tsang</a:t>
            </a:r>
            <a:endParaRPr lang="en-US" altLang="zh-TW" sz="3000" dirty="0">
              <a:latin typeface="Arial" panose="020B0604020202020204" pitchFamily="34" charset="0"/>
              <a:ea typeface="華康儷中黑" panose="020B0509000000000000" pitchFamily="49" charset="-120"/>
              <a:cs typeface="Arial" panose="020B0604020202020204" pitchFamily="34" charset="0"/>
            </a:endParaRPr>
          </a:p>
        </p:txBody>
      </p:sp>
      <p:pic>
        <p:nvPicPr>
          <p:cNvPr id="4" name="圖片 7" descr="MTG_Reg_logo RGB.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200400" y="2054695"/>
            <a:ext cx="2743200" cy="129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044874" y="926926"/>
            <a:ext cx="5334281" cy="677108"/>
          </a:xfrm>
          <a:prstGeom prst="rect">
            <a:avLst/>
          </a:prstGeom>
        </p:spPr>
        <p:txBody>
          <a:bodyPr wrap="none">
            <a:spAutoFit/>
          </a:bodyPr>
          <a:lstStyle/>
          <a:p>
            <a:r>
              <a:rPr lang="zh-TW" altLang="en-US" sz="3800" dirty="0">
                <a:solidFill>
                  <a:prstClr val="black">
                    <a:lumMod val="85000"/>
                    <a:lumOff val="15000"/>
                  </a:prstClr>
                </a:solidFill>
                <a:latin typeface="華康儷中黑" panose="020B0509000000000000" pitchFamily="49" charset="-120"/>
                <a:ea typeface="華康儷中黑" panose="020B0509000000000000" pitchFamily="49" charset="-120"/>
              </a:rPr>
              <a:t>夥伴商店 </a:t>
            </a:r>
            <a:r>
              <a:rPr lang="en-US" altLang="zh-TW" sz="3700" b="1" dirty="0">
                <a:ln>
                  <a:solidFill>
                    <a:prstClr val="white"/>
                  </a:solidFill>
                </a:ln>
                <a:solidFill>
                  <a:prstClr val="black">
                    <a:lumMod val="85000"/>
                    <a:lumOff val="15000"/>
                  </a:prstClr>
                </a:solidFill>
                <a:latin typeface="Segoe UI" panose="020B0502040204020203" pitchFamily="34" charset="0"/>
                <a:ea typeface="Segoe UI" panose="020B0502040204020203" pitchFamily="34" charset="0"/>
                <a:cs typeface="Segoe UI" panose="020B0502040204020203" pitchFamily="34" charset="0"/>
              </a:rPr>
              <a:t>Partner Store</a:t>
            </a:r>
            <a:endParaRPr lang="en-US" sz="3700" b="1" dirty="0">
              <a:ln>
                <a:solidFill>
                  <a:prstClr val="white"/>
                </a:solidFill>
              </a:ln>
              <a:solidFill>
                <a:prstClr val="black">
                  <a:lumMod val="85000"/>
                  <a:lumOff val="15000"/>
                </a:prst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1880726" y="4724400"/>
            <a:ext cx="5536072" cy="646331"/>
          </a:xfrm>
          <a:prstGeom prst="rect">
            <a:avLst/>
          </a:prstGeom>
          <a:noFill/>
        </p:spPr>
        <p:txBody>
          <a:bodyPr wrap="square" rtlCol="0">
            <a:spAutoFit/>
          </a:bodyPr>
          <a:lstStyle/>
          <a:p>
            <a:r>
              <a:rPr lang="zh-TW" altLang="en-US" dirty="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高通基因利用先進的分子生物技術為本地及海外的醫療機構提供準確、快速的早期篩查及基因診斷服務。</a:t>
            </a:r>
            <a:endParaRPr lang="en-US" dirty="0">
              <a:solidFill>
                <a:prstClr val="black">
                  <a:lumMod val="65000"/>
                  <a:lumOff val="35000"/>
                </a:prstClr>
              </a:solidFill>
            </a:endParaRPr>
          </a:p>
        </p:txBody>
      </p:sp>
    </p:spTree>
    <p:extLst>
      <p:ext uri="{BB962C8B-B14F-4D97-AF65-F5344CB8AC3E}">
        <p14:creationId xmlns:p14="http://schemas.microsoft.com/office/powerpoint/2010/main" xmlns="" val="1507224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18988059_ml.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1620838"/>
            <a:ext cx="5795963" cy="523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4" descr="10383369_ml.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262563" y="3330575"/>
            <a:ext cx="387985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圖片 7" descr="MTG_Reg_logo RGB.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69863" y="204788"/>
            <a:ext cx="2281237"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文字方塊 10"/>
          <p:cNvSpPr txBox="1">
            <a:spLocks noChangeArrowheads="1"/>
          </p:cNvSpPr>
          <p:nvPr/>
        </p:nvSpPr>
        <p:spPr bwMode="auto">
          <a:xfrm>
            <a:off x="696913" y="1068388"/>
            <a:ext cx="17621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zh-TW" sz="1200" smtClean="0">
                <a:solidFill>
                  <a:prstClr val="black"/>
                </a:solidFill>
                <a:latin typeface="Arial" pitchFamily="34" charset="0"/>
              </a:rPr>
              <a:t>www.multigene.com.hk</a:t>
            </a:r>
            <a:endParaRPr lang="zh-TW" altLang="en-US" sz="1200" smtClean="0">
              <a:solidFill>
                <a:prstClr val="black"/>
              </a:solidFill>
              <a:latin typeface="Arial" pitchFamily="34" charset="0"/>
            </a:endParaRPr>
          </a:p>
        </p:txBody>
      </p:sp>
      <p:sp>
        <p:nvSpPr>
          <p:cNvPr id="9" name="Rectangle 8"/>
          <p:cNvSpPr/>
          <p:nvPr/>
        </p:nvSpPr>
        <p:spPr>
          <a:xfrm>
            <a:off x="3943350" y="2363788"/>
            <a:ext cx="4868863" cy="1139825"/>
          </a:xfrm>
          <a:prstGeom prst="rect">
            <a:avLst/>
          </a:prstGeom>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fontAlgn="base" hangingPunct="1">
              <a:spcBef>
                <a:spcPct val="0"/>
              </a:spcBef>
              <a:spcAft>
                <a:spcPct val="0"/>
              </a:spcAft>
            </a:pPr>
            <a:r>
              <a:rPr lang="en-US" altLang="en-US" sz="3600" smtClean="0">
                <a:solidFill>
                  <a:srgbClr val="404040"/>
                </a:solidFill>
                <a:effectLst>
                  <a:outerShdw blurRad="38100" dist="38100" dir="2700000" algn="tl">
                    <a:srgbClr val="C0C0C0"/>
                  </a:outerShdw>
                </a:effectLst>
                <a:latin typeface="Adobe 繁黑體 Std B" charset="-120"/>
                <a:ea typeface="Adobe 繁黑體 Std B" charset="-120"/>
              </a:rPr>
              <a:t>G4 - 胃健血檢</a:t>
            </a:r>
          </a:p>
          <a:p>
            <a:pPr algn="r" defTabSz="457200" eaLnBrk="1" fontAlgn="base" hangingPunct="1">
              <a:spcBef>
                <a:spcPct val="0"/>
              </a:spcBef>
              <a:spcAft>
                <a:spcPct val="0"/>
              </a:spcAft>
            </a:pPr>
            <a:r>
              <a:rPr lang="en-US" altLang="en-US" sz="3200" smtClean="0">
                <a:solidFill>
                  <a:srgbClr val="404040"/>
                </a:solidFill>
                <a:effectLst>
                  <a:outerShdw blurRad="38100" dist="38100" dir="2700000" algn="tl">
                    <a:srgbClr val="C0C0C0"/>
                  </a:outerShdw>
                </a:effectLst>
                <a:latin typeface="Adobe 繁黑體 Std B" charset="-120"/>
                <a:ea typeface="Adobe 繁黑體 Std B" charset="-120"/>
              </a:rPr>
              <a:t>Gastropanel</a:t>
            </a:r>
            <a:r>
              <a:rPr lang="en-US" altLang="en-US" sz="3200" baseline="30000" smtClean="0">
                <a:solidFill>
                  <a:srgbClr val="404040"/>
                </a:solidFill>
                <a:effectLst>
                  <a:outerShdw blurRad="38100" dist="38100" dir="2700000" algn="tl">
                    <a:srgbClr val="C0C0C0"/>
                  </a:outerShdw>
                </a:effectLst>
                <a:latin typeface="Lucida Grande" charset="0"/>
              </a:rPr>
              <a:t>®</a:t>
            </a:r>
            <a:r>
              <a:rPr lang="en-US" altLang="en-US" sz="3200" smtClean="0">
                <a:solidFill>
                  <a:srgbClr val="404040"/>
                </a:solidFill>
                <a:effectLst>
                  <a:outerShdw blurRad="38100" dist="38100" dir="2700000" algn="tl">
                    <a:srgbClr val="C0C0C0"/>
                  </a:outerShdw>
                </a:effectLst>
                <a:latin typeface="Lucida Grande" charset="0"/>
              </a:rPr>
              <a:t> </a:t>
            </a:r>
          </a:p>
        </p:txBody>
      </p:sp>
      <p:pic>
        <p:nvPicPr>
          <p:cNvPr id="14342" name="Picture 3"/>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223000" y="157163"/>
            <a:ext cx="276225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51740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51363" y="1490663"/>
            <a:ext cx="4338637" cy="4624387"/>
          </a:xfrm>
          <a:prstGeom prst="rect">
            <a:avLst/>
          </a:prstGeom>
          <a:gradFill rotWithShape="1">
            <a:gsLst>
              <a:gs pos="0">
                <a:srgbClr val="FFFF00"/>
              </a:gs>
              <a:gs pos="100000">
                <a:srgbClr val="FF0000">
                  <a:alpha val="78000"/>
                </a:srgbClr>
              </a:gs>
            </a:gsLst>
            <a:lin ang="5400000"/>
          </a:gradFill>
          <a:ln w="9525">
            <a:solidFill>
              <a:srgbClr val="F6924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endParaRPr lang="en-US" altLang="en-US" sz="1800" smtClean="0">
              <a:solidFill>
                <a:srgbClr val="FFFFFF"/>
              </a:solidFill>
            </a:endParaRPr>
          </a:p>
        </p:txBody>
      </p:sp>
      <p:cxnSp>
        <p:nvCxnSpPr>
          <p:cNvPr id="4" name="Straight Connector 3"/>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5363" name="圖片 7" descr="MTG_Reg_logo RGB.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21" descr="hoklas 827 S MED (colour).bmp"/>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矩形 6"/>
          <p:cNvSpPr>
            <a:spLocks noChangeArrowheads="1"/>
          </p:cNvSpPr>
          <p:nvPr/>
        </p:nvSpPr>
        <p:spPr bwMode="auto">
          <a:xfrm>
            <a:off x="2124075" y="296863"/>
            <a:ext cx="60340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prstClr val="black"/>
                </a:solidFill>
                <a:latin typeface="Adobe 繁黑體 Std B" charset="-120"/>
                <a:ea typeface="Adobe 繁黑體 Std B" charset="-120"/>
              </a:rPr>
              <a:t>常見胃部問題 Common Stomach Diseases</a:t>
            </a:r>
            <a:r>
              <a:rPr lang="en-US" altLang="zh-TW" smtClean="0">
                <a:solidFill>
                  <a:prstClr val="black"/>
                </a:solidFill>
                <a:latin typeface="Adobe 繁黑體 Std B" charset="-120"/>
                <a:ea typeface="Adobe 繁黑體 Std B" charset="-120"/>
              </a:rPr>
              <a:t>:</a:t>
            </a:r>
            <a:endParaRPr lang="zh-TW" altLang="en-US" smtClean="0">
              <a:solidFill>
                <a:prstClr val="black"/>
              </a:solidFill>
              <a:latin typeface="Adobe 繁黑體 Std B" charset="-120"/>
              <a:ea typeface="Adobe 繁黑體 Std B" charset="-120"/>
            </a:endParaRPr>
          </a:p>
        </p:txBody>
      </p:sp>
      <p:pic>
        <p:nvPicPr>
          <p:cNvPr id="15366" name="Picture 6" descr="13163411_ml.jp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25438" y="1341438"/>
            <a:ext cx="3654425" cy="477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1" name="Rectangle 1"/>
          <p:cNvSpPr>
            <a:spLocks noChangeArrowheads="1"/>
          </p:cNvSpPr>
          <p:nvPr/>
        </p:nvSpPr>
        <p:spPr bwMode="auto">
          <a:xfrm>
            <a:off x="4743450" y="2035175"/>
            <a:ext cx="4062413"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352425"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 typeface="Arial" pitchFamily="34" charset="0"/>
              <a:buChar char="•"/>
            </a:pPr>
            <a:r>
              <a:rPr lang="en-US" altLang="en-US" sz="2200" smtClean="0">
                <a:solidFill>
                  <a:prstClr val="black"/>
                </a:solidFill>
              </a:rPr>
              <a:t>噯氣 </a:t>
            </a:r>
            <a:r>
              <a:rPr lang="de-DE" altLang="en-US" sz="2200" smtClean="0">
                <a:solidFill>
                  <a:prstClr val="black"/>
                </a:solidFill>
              </a:rPr>
              <a:t>Belch</a:t>
            </a:r>
            <a:endParaRPr lang="en-US" altLang="en-US" sz="2200" smtClean="0">
              <a:solidFill>
                <a:prstClr val="black"/>
              </a:solidFill>
            </a:endParaRP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胃氣脹 </a:t>
            </a:r>
            <a:r>
              <a:rPr lang="ro-RO" altLang="en-US" sz="2200" smtClean="0">
                <a:solidFill>
                  <a:prstClr val="black"/>
                </a:solidFill>
              </a:rPr>
              <a:t>Bloating</a:t>
            </a:r>
            <a:endParaRPr lang="en-US" altLang="en-US" sz="2200" smtClean="0">
              <a:solidFill>
                <a:prstClr val="black"/>
              </a:solidFill>
            </a:endParaRP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胃酸分泌 - 過高或過低</a:t>
            </a:r>
          </a:p>
          <a:p>
            <a:pPr lvl="1" defTabSz="457200" eaLnBrk="1" fontAlgn="base" hangingPunct="1">
              <a:spcBef>
                <a:spcPct val="0"/>
              </a:spcBef>
              <a:spcAft>
                <a:spcPct val="0"/>
              </a:spcAft>
            </a:pPr>
            <a:r>
              <a:rPr lang="en-US" altLang="en-US" sz="2200" smtClean="0">
                <a:solidFill>
                  <a:prstClr val="black"/>
                </a:solidFill>
              </a:rPr>
              <a:t>Gastric Acid – Too high/ low</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胃酸倒流 GERD</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感染幽門螺桿菌 H. pylori</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胃炎 Gastritis</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萎縮性胃炎 Atrophic Gastritis</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胃潰瘍 Peptic ulcer</a:t>
            </a:r>
          </a:p>
          <a:p>
            <a:pPr defTabSz="457200" eaLnBrk="1" fontAlgn="base" hangingPunct="1">
              <a:spcBef>
                <a:spcPct val="0"/>
              </a:spcBef>
              <a:spcAft>
                <a:spcPct val="0"/>
              </a:spcAft>
              <a:buFont typeface="Arial" pitchFamily="34" charset="0"/>
              <a:buChar char="•"/>
            </a:pPr>
            <a:r>
              <a:rPr lang="en-US" altLang="en-US" sz="2200" smtClean="0">
                <a:solidFill>
                  <a:prstClr val="black"/>
                </a:solidFill>
              </a:rPr>
              <a:t>胃癌 Gastric Cancer</a:t>
            </a:r>
          </a:p>
        </p:txBody>
      </p:sp>
      <p:cxnSp>
        <p:nvCxnSpPr>
          <p:cNvPr id="7" name="Straight Connector 6"/>
          <p:cNvCxnSpPr>
            <a:cxnSpLocks noChangeShapeType="1"/>
          </p:cNvCxnSpPr>
          <p:nvPr/>
        </p:nvCxnSpPr>
        <p:spPr bwMode="auto">
          <a:xfrm flipH="1" flipV="1">
            <a:off x="1743075" y="4213225"/>
            <a:ext cx="1068388" cy="1328738"/>
          </a:xfrm>
          <a:prstGeom prst="line">
            <a:avLst/>
          </a:prstGeom>
          <a:noFill/>
          <a:ln w="25400">
            <a:solidFill>
              <a:schemeClr val="accent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Rectangle 13"/>
          <p:cNvSpPr/>
          <p:nvPr/>
        </p:nvSpPr>
        <p:spPr>
          <a:xfrm>
            <a:off x="950913" y="3413125"/>
            <a:ext cx="795337"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幽門</a:t>
            </a: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Piloro</a:t>
            </a:r>
          </a:p>
        </p:txBody>
      </p:sp>
      <p:sp>
        <p:nvSpPr>
          <p:cNvPr id="15" name="Rectangle 14"/>
          <p:cNvSpPr/>
          <p:nvPr/>
        </p:nvSpPr>
        <p:spPr>
          <a:xfrm>
            <a:off x="2305050" y="2293938"/>
            <a:ext cx="950913"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噴門</a:t>
            </a: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Cardias</a:t>
            </a:r>
          </a:p>
        </p:txBody>
      </p:sp>
      <p:sp>
        <p:nvSpPr>
          <p:cNvPr id="16" name="Rectangle 15"/>
          <p:cNvSpPr/>
          <p:nvPr/>
        </p:nvSpPr>
        <p:spPr>
          <a:xfrm>
            <a:off x="3603625" y="3154363"/>
            <a:ext cx="915988"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zh-Hant" altLang="en-US" sz="2000" smtClean="0">
                <a:solidFill>
                  <a:prstClr val="black"/>
                </a:solidFill>
                <a:effectLst>
                  <a:outerShdw blurRad="38100" dist="38100" dir="2700000" algn="tl">
                    <a:srgbClr val="C0C0C0"/>
                  </a:outerShdw>
                </a:effectLst>
              </a:rPr>
              <a:t>胃體</a:t>
            </a:r>
            <a:endParaRPr lang="en-US" altLang="zh-Hant" sz="2000" smtClean="0">
              <a:solidFill>
                <a:prstClr val="black"/>
              </a:solidFill>
              <a:effectLst>
                <a:outerShdw blurRad="38100" dist="38100" dir="2700000" algn="tl">
                  <a:srgbClr val="C0C0C0"/>
                </a:outerShdw>
              </a:effectLst>
            </a:endParaRP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Corpus</a:t>
            </a:r>
          </a:p>
        </p:txBody>
      </p:sp>
      <p:sp>
        <p:nvSpPr>
          <p:cNvPr id="17" name="Rectangle 16"/>
          <p:cNvSpPr/>
          <p:nvPr/>
        </p:nvSpPr>
        <p:spPr>
          <a:xfrm>
            <a:off x="1957388" y="5589588"/>
            <a:ext cx="982662"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zh-Hant" altLang="en-US" sz="2000" smtClean="0">
                <a:solidFill>
                  <a:prstClr val="black"/>
                </a:solidFill>
                <a:effectLst>
                  <a:outerShdw blurRad="38100" dist="38100" dir="2700000" algn="tl">
                    <a:srgbClr val="C0C0C0"/>
                  </a:outerShdw>
                </a:effectLst>
              </a:rPr>
              <a:t>胃竇</a:t>
            </a:r>
            <a:endParaRPr lang="en-US" altLang="zh-Hant" sz="2000" smtClean="0">
              <a:solidFill>
                <a:prstClr val="black"/>
              </a:solidFill>
              <a:effectLst>
                <a:outerShdw blurRad="38100" dist="38100" dir="2700000" algn="tl">
                  <a:srgbClr val="C0C0C0"/>
                </a:outerShdw>
              </a:effectLst>
            </a:endParaRP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Antrum</a:t>
            </a:r>
          </a:p>
        </p:txBody>
      </p:sp>
    </p:spTree>
    <p:extLst>
      <p:ext uri="{BB962C8B-B14F-4D97-AF65-F5344CB8AC3E}">
        <p14:creationId xmlns:p14="http://schemas.microsoft.com/office/powerpoint/2010/main" xmlns="" val="3930820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7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7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7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71">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5371">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13163411_ml.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25438" y="1341438"/>
            <a:ext cx="3654425" cy="477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26"/>
          <p:cNvSpPr/>
          <p:nvPr/>
        </p:nvSpPr>
        <p:spPr>
          <a:xfrm>
            <a:off x="950913" y="3413125"/>
            <a:ext cx="795337"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幽門</a:t>
            </a: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Piloro</a:t>
            </a:r>
          </a:p>
        </p:txBody>
      </p:sp>
      <p:sp>
        <p:nvSpPr>
          <p:cNvPr id="29" name="Rectangle 28"/>
          <p:cNvSpPr/>
          <p:nvPr/>
        </p:nvSpPr>
        <p:spPr>
          <a:xfrm>
            <a:off x="2305050" y="2293938"/>
            <a:ext cx="950913"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噴門</a:t>
            </a: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Cardias</a:t>
            </a:r>
          </a:p>
        </p:txBody>
      </p:sp>
      <p:cxnSp>
        <p:nvCxnSpPr>
          <p:cNvPr id="30" name="Straight Connector 29"/>
          <p:cNvCxnSpPr>
            <a:cxnSpLocks noChangeShapeType="1"/>
          </p:cNvCxnSpPr>
          <p:nvPr/>
        </p:nvCxnSpPr>
        <p:spPr bwMode="auto">
          <a:xfrm flipH="1" flipV="1">
            <a:off x="1743075" y="4213225"/>
            <a:ext cx="1068388" cy="1328738"/>
          </a:xfrm>
          <a:prstGeom prst="line">
            <a:avLst/>
          </a:prstGeom>
          <a:noFill/>
          <a:ln w="25400">
            <a:solidFill>
              <a:schemeClr val="accent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 name="Straight Connector 3"/>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6390" name="圖片 7" descr="MTG_Reg_logo RGB.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21" descr="hoklas 827 S MED (colour).bmp"/>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矩形 6"/>
          <p:cNvSpPr>
            <a:spLocks noChangeArrowheads="1"/>
          </p:cNvSpPr>
          <p:nvPr/>
        </p:nvSpPr>
        <p:spPr bwMode="auto">
          <a:xfrm>
            <a:off x="2124075" y="195263"/>
            <a:ext cx="60420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latin typeface="Adobe 繁黑體 Std B" charset="-120"/>
                <a:ea typeface="Adobe 繁黑體 Std B" charset="-120"/>
              </a:rPr>
              <a:t>G4 胃健血檢 - </a:t>
            </a:r>
            <a:r>
              <a:rPr lang="en-US" altLang="en-US" sz="2800" smtClean="0">
                <a:solidFill>
                  <a:srgbClr val="404040"/>
                </a:solidFill>
                <a:effectLst>
                  <a:outerShdw blurRad="38100" dist="38100" dir="2700000" algn="tl">
                    <a:srgbClr val="C0C0C0"/>
                  </a:outerShdw>
                </a:effectLst>
                <a:latin typeface="Adobe 繁黑體 Std B" charset="-120"/>
                <a:ea typeface="Adobe 繁黑體 Std B" charset="-120"/>
              </a:rPr>
              <a:t>Gastropanel</a:t>
            </a:r>
            <a:r>
              <a:rPr lang="en-US" altLang="en-US" sz="2800" baseline="30000" smtClean="0">
                <a:solidFill>
                  <a:srgbClr val="404040"/>
                </a:solidFill>
                <a:effectLst>
                  <a:outerShdw blurRad="38100" dist="38100" dir="2700000" algn="tl">
                    <a:srgbClr val="C0C0C0"/>
                  </a:outerShdw>
                </a:effectLst>
                <a:latin typeface="Lucida Grande" charset="0"/>
              </a:rPr>
              <a:t>®</a:t>
            </a:r>
            <a:r>
              <a:rPr lang="en-US" altLang="ja-JP" sz="2800" smtClean="0">
                <a:solidFill>
                  <a:prstClr val="black"/>
                </a:solidFill>
                <a:latin typeface="Adobe 繁黑體 Std B" charset="-120"/>
                <a:ea typeface="Adobe 繁黑體 Std B" charset="-120"/>
              </a:rPr>
              <a:t>:</a:t>
            </a:r>
            <a:endParaRPr lang="en-US" altLang="en-US" sz="2800" smtClean="0">
              <a:solidFill>
                <a:prstClr val="black"/>
              </a:solidFill>
              <a:latin typeface="Adobe 繁黑體 Std B" charset="-120"/>
              <a:ea typeface="Adobe 繁黑體 Std B" charset="-120"/>
            </a:endParaRPr>
          </a:p>
        </p:txBody>
      </p:sp>
      <p:sp>
        <p:nvSpPr>
          <p:cNvPr id="17414" name="Rectangle 10"/>
          <p:cNvSpPr>
            <a:spLocks noChangeArrowheads="1"/>
          </p:cNvSpPr>
          <p:nvPr/>
        </p:nvSpPr>
        <p:spPr bwMode="auto">
          <a:xfrm>
            <a:off x="4687888" y="1211263"/>
            <a:ext cx="3775075" cy="9540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800" smtClean="0">
                <a:solidFill>
                  <a:prstClr val="white"/>
                </a:solidFill>
              </a:rPr>
              <a:t>G4 - 通過血液檢測</a:t>
            </a:r>
          </a:p>
          <a:p>
            <a:pPr algn="ctr" defTabSz="457200" eaLnBrk="1" fontAlgn="base" hangingPunct="1">
              <a:spcBef>
                <a:spcPct val="0"/>
              </a:spcBef>
              <a:spcAft>
                <a:spcPct val="0"/>
              </a:spcAft>
            </a:pPr>
            <a:r>
              <a:rPr lang="en-US" altLang="en-US" sz="2800" smtClean="0">
                <a:solidFill>
                  <a:prstClr val="white"/>
                </a:solidFill>
              </a:rPr>
              <a:t>進行胃部健康狀況評估</a:t>
            </a:r>
          </a:p>
        </p:txBody>
      </p:sp>
      <p:sp>
        <p:nvSpPr>
          <p:cNvPr id="16394" name="Rectangle 16"/>
          <p:cNvSpPr>
            <a:spLocks noChangeArrowheads="1"/>
          </p:cNvSpPr>
          <p:nvPr/>
        </p:nvSpPr>
        <p:spPr bwMode="auto">
          <a:xfrm>
            <a:off x="4740275" y="4760913"/>
            <a:ext cx="247967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smtClean="0">
                <a:solidFill>
                  <a:srgbClr val="FF0000"/>
                </a:solidFill>
              </a:rPr>
              <a:t>胃泌素17 (G-17)</a:t>
            </a:r>
          </a:p>
          <a:p>
            <a:pPr defTabSz="457200" eaLnBrk="1" fontAlgn="base" hangingPunct="1">
              <a:spcBef>
                <a:spcPct val="0"/>
              </a:spcBef>
              <a:spcAft>
                <a:spcPct val="0"/>
              </a:spcAft>
            </a:pPr>
            <a:r>
              <a:rPr lang="en-US" altLang="en-US" sz="1600" smtClean="0">
                <a:solidFill>
                  <a:srgbClr val="FF0000"/>
                </a:solidFill>
              </a:rPr>
              <a:t>胃蛋白酶原 ll (PG II)</a:t>
            </a:r>
          </a:p>
        </p:txBody>
      </p:sp>
      <p:sp>
        <p:nvSpPr>
          <p:cNvPr id="16395" name="Rectangle 17"/>
          <p:cNvSpPr>
            <a:spLocks noChangeArrowheads="1"/>
          </p:cNvSpPr>
          <p:nvPr/>
        </p:nvSpPr>
        <p:spPr bwMode="auto">
          <a:xfrm>
            <a:off x="4740275" y="2987675"/>
            <a:ext cx="230028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smtClean="0">
                <a:solidFill>
                  <a:srgbClr val="FF0000"/>
                </a:solidFill>
              </a:rPr>
              <a:t>胃蛋白酶原 I (PG I) </a:t>
            </a:r>
          </a:p>
          <a:p>
            <a:pPr defTabSz="457200" eaLnBrk="1" fontAlgn="base" hangingPunct="1">
              <a:spcBef>
                <a:spcPct val="0"/>
              </a:spcBef>
              <a:spcAft>
                <a:spcPct val="0"/>
              </a:spcAft>
            </a:pPr>
            <a:r>
              <a:rPr lang="en-US" altLang="en-US" sz="1600" smtClean="0">
                <a:solidFill>
                  <a:srgbClr val="FF0000"/>
                </a:solidFill>
              </a:rPr>
              <a:t>胃蛋白酶原 II (PG II)</a:t>
            </a:r>
          </a:p>
          <a:p>
            <a:pPr defTabSz="457200" eaLnBrk="1" fontAlgn="base" hangingPunct="1">
              <a:spcBef>
                <a:spcPct val="0"/>
              </a:spcBef>
              <a:spcAft>
                <a:spcPct val="0"/>
              </a:spcAft>
            </a:pPr>
            <a:r>
              <a:rPr lang="en-US" altLang="en-US" sz="1600" smtClean="0">
                <a:solidFill>
                  <a:srgbClr val="000000"/>
                </a:solidFill>
              </a:rPr>
              <a:t>內因子</a:t>
            </a:r>
          </a:p>
          <a:p>
            <a:pPr defTabSz="457200" eaLnBrk="1" fontAlgn="base" hangingPunct="1">
              <a:spcBef>
                <a:spcPct val="0"/>
              </a:spcBef>
              <a:spcAft>
                <a:spcPct val="0"/>
              </a:spcAft>
            </a:pPr>
            <a:r>
              <a:rPr lang="en-US" altLang="en-US" sz="1600" smtClean="0">
                <a:solidFill>
                  <a:srgbClr val="000000"/>
                </a:solidFill>
              </a:rPr>
              <a:t>HCl </a:t>
            </a:r>
          </a:p>
        </p:txBody>
      </p:sp>
      <p:cxnSp>
        <p:nvCxnSpPr>
          <p:cNvPr id="22" name="Straight Arrow Connector 21"/>
          <p:cNvCxnSpPr>
            <a:cxnSpLocks noChangeShapeType="1"/>
          </p:cNvCxnSpPr>
          <p:nvPr/>
        </p:nvCxnSpPr>
        <p:spPr bwMode="auto">
          <a:xfrm>
            <a:off x="3086100" y="3862388"/>
            <a:ext cx="1531938"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2112963" y="5049838"/>
            <a:ext cx="250507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 name="Straight Arrow Connector 25"/>
          <p:cNvCxnSpPr>
            <a:cxnSpLocks noChangeShapeType="1"/>
          </p:cNvCxnSpPr>
          <p:nvPr/>
        </p:nvCxnSpPr>
        <p:spPr bwMode="auto">
          <a:xfrm flipV="1">
            <a:off x="5084763" y="4108450"/>
            <a:ext cx="0" cy="6524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6399" name="TextBox 26"/>
          <p:cNvSpPr txBox="1">
            <a:spLocks noChangeArrowheads="1"/>
          </p:cNvSpPr>
          <p:nvPr/>
        </p:nvSpPr>
        <p:spPr bwMode="auto">
          <a:xfrm>
            <a:off x="5295900" y="421798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black"/>
                </a:solidFill>
              </a:rPr>
              <a:t>+</a:t>
            </a:r>
          </a:p>
        </p:txBody>
      </p:sp>
      <p:sp>
        <p:nvSpPr>
          <p:cNvPr id="28" name="Oval 27"/>
          <p:cNvSpPr>
            <a:spLocks noChangeArrowheads="1"/>
          </p:cNvSpPr>
          <p:nvPr/>
        </p:nvSpPr>
        <p:spPr bwMode="auto">
          <a:xfrm>
            <a:off x="5260975" y="4240213"/>
            <a:ext cx="369888" cy="369887"/>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endParaRPr lang="en-US" altLang="en-US" sz="1800" smtClean="0">
              <a:solidFill>
                <a:srgbClr val="FFFFFF"/>
              </a:solidFill>
            </a:endParaRPr>
          </a:p>
        </p:txBody>
      </p:sp>
      <p:sp>
        <p:nvSpPr>
          <p:cNvPr id="16401" name="Rectangle 28"/>
          <p:cNvSpPr>
            <a:spLocks noChangeArrowheads="1"/>
          </p:cNvSpPr>
          <p:nvPr/>
        </p:nvSpPr>
        <p:spPr bwMode="auto">
          <a:xfrm>
            <a:off x="4743450" y="5510213"/>
            <a:ext cx="31353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smtClean="0">
                <a:solidFill>
                  <a:srgbClr val="FF0000"/>
                </a:solidFill>
              </a:rPr>
              <a:t>幽門螺桿菌 IgG 抗體 (H. pylori Ab)</a:t>
            </a:r>
          </a:p>
        </p:txBody>
      </p:sp>
      <p:pic>
        <p:nvPicPr>
          <p:cNvPr id="17426" name="Picture 29"/>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769100" y="6092825"/>
            <a:ext cx="2074863"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flipH="1">
            <a:off x="4687888" y="2160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prstClr val="black"/>
                </a:solidFill>
              </a:rPr>
              <a:t>Evaluate the patients with a healthy gastric mucosa.</a:t>
            </a:r>
          </a:p>
        </p:txBody>
      </p:sp>
      <p:sp>
        <p:nvSpPr>
          <p:cNvPr id="39" name="Rectangle 38"/>
          <p:cNvSpPr/>
          <p:nvPr/>
        </p:nvSpPr>
        <p:spPr>
          <a:xfrm>
            <a:off x="3603625" y="3154363"/>
            <a:ext cx="915988"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zh-Hant" altLang="en-US" sz="2000" smtClean="0">
                <a:solidFill>
                  <a:prstClr val="black"/>
                </a:solidFill>
                <a:effectLst>
                  <a:outerShdw blurRad="38100" dist="38100" dir="2700000" algn="tl">
                    <a:srgbClr val="C0C0C0"/>
                  </a:outerShdw>
                </a:effectLst>
              </a:rPr>
              <a:t>胃體</a:t>
            </a:r>
            <a:endParaRPr lang="en-US" altLang="zh-Hant" sz="2000" smtClean="0">
              <a:solidFill>
                <a:prstClr val="black"/>
              </a:solidFill>
              <a:effectLst>
                <a:outerShdw blurRad="38100" dist="38100" dir="2700000" algn="tl">
                  <a:srgbClr val="C0C0C0"/>
                </a:outerShdw>
              </a:effectLst>
            </a:endParaRP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Corpus</a:t>
            </a:r>
          </a:p>
        </p:txBody>
      </p:sp>
      <p:sp>
        <p:nvSpPr>
          <p:cNvPr id="40" name="Rectangle 39"/>
          <p:cNvSpPr/>
          <p:nvPr/>
        </p:nvSpPr>
        <p:spPr>
          <a:xfrm>
            <a:off x="1957388" y="5589588"/>
            <a:ext cx="982662" cy="708025"/>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zh-Hant" altLang="en-US" sz="2000" smtClean="0">
                <a:solidFill>
                  <a:prstClr val="black"/>
                </a:solidFill>
                <a:effectLst>
                  <a:outerShdw blurRad="38100" dist="38100" dir="2700000" algn="tl">
                    <a:srgbClr val="C0C0C0"/>
                  </a:outerShdw>
                </a:effectLst>
              </a:rPr>
              <a:t>胃竇</a:t>
            </a:r>
            <a:endParaRPr lang="en-US" altLang="zh-Hant" sz="2000" smtClean="0">
              <a:solidFill>
                <a:prstClr val="black"/>
              </a:solidFill>
              <a:effectLst>
                <a:outerShdw blurRad="38100" dist="38100" dir="2700000" algn="tl">
                  <a:srgbClr val="C0C0C0"/>
                </a:outerShdw>
              </a:effectLst>
            </a:endParaRPr>
          </a:p>
          <a:p>
            <a:pPr algn="ctr" defTabSz="457200" eaLnBrk="1" fontAlgn="base" hangingPunct="1">
              <a:spcBef>
                <a:spcPct val="0"/>
              </a:spcBef>
              <a:spcAft>
                <a:spcPct val="0"/>
              </a:spcAft>
            </a:pPr>
            <a:r>
              <a:rPr lang="en-US" altLang="en-US" sz="2000" smtClean="0">
                <a:solidFill>
                  <a:prstClr val="black"/>
                </a:solidFill>
                <a:effectLst>
                  <a:outerShdw blurRad="38100" dist="38100" dir="2700000" algn="tl">
                    <a:srgbClr val="C0C0C0"/>
                  </a:outerShdw>
                </a:effectLst>
              </a:rPr>
              <a:t>Antrum</a:t>
            </a:r>
          </a:p>
        </p:txBody>
      </p:sp>
    </p:spTree>
    <p:extLst>
      <p:ext uri="{BB962C8B-B14F-4D97-AF65-F5344CB8AC3E}">
        <p14:creationId xmlns:p14="http://schemas.microsoft.com/office/powerpoint/2010/main" xmlns="" val="461264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1" descr="10383369_ml.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002463" y="3919538"/>
            <a:ext cx="2127250"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6"/>
          <p:cNvPicPr>
            <a:picLocks noChangeAspect="1"/>
          </p:cNvPicPr>
          <p:nvPr/>
        </p:nvPicPr>
        <p:blipFill>
          <a:blip r:embed="rId3" cstate="screen">
            <a:extLst>
              <a:ext uri="{28A0092B-C50C-407E-A947-70E740481C1C}">
                <a14:useLocalDpi xmlns:a14="http://schemas.microsoft.com/office/drawing/2010/main" xmlns=""/>
              </a:ext>
            </a:extLst>
          </a:blip>
          <a:srcRect r="24207"/>
          <a:stretch>
            <a:fillRect/>
          </a:stretch>
        </p:blipFill>
        <p:spPr bwMode="auto">
          <a:xfrm>
            <a:off x="444500" y="4111625"/>
            <a:ext cx="4303713"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7412" name="圖片 7" descr="MTG_Reg_logo RGB.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21" descr="hoklas 827 S MED (colour).bmp"/>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矩形 6"/>
          <p:cNvSpPr>
            <a:spLocks noChangeArrowheads="1"/>
          </p:cNvSpPr>
          <p:nvPr/>
        </p:nvSpPr>
        <p:spPr bwMode="auto">
          <a:xfrm>
            <a:off x="2124075" y="274638"/>
            <a:ext cx="62214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prstClr val="black"/>
                </a:solidFill>
                <a:latin typeface="Adobe 繁黑體 Std B" charset="-120"/>
                <a:ea typeface="Adobe 繁黑體 Std B" charset="-120"/>
              </a:rPr>
              <a:t>G4 - 國際註冊及専利 Registration &amp; Patent  </a:t>
            </a:r>
            <a:r>
              <a:rPr lang="en-US" altLang="ja-JP" smtClean="0">
                <a:solidFill>
                  <a:prstClr val="black"/>
                </a:solidFill>
                <a:latin typeface="Adobe 繁黑體 Std B" charset="-120"/>
                <a:ea typeface="Adobe 繁黑體 Std B" charset="-120"/>
              </a:rPr>
              <a:t>: </a:t>
            </a:r>
            <a:endParaRPr lang="zh-TW" altLang="en-US" smtClean="0">
              <a:solidFill>
                <a:prstClr val="black"/>
              </a:solidFill>
              <a:latin typeface="Adobe 繁黑體 Std B" charset="-120"/>
              <a:ea typeface="Adobe 繁黑體 Std B" charset="-120"/>
            </a:endParaRPr>
          </a:p>
        </p:txBody>
      </p:sp>
      <p:graphicFrame>
        <p:nvGraphicFramePr>
          <p:cNvPr id="10" name="Table 9"/>
          <p:cNvGraphicFramePr>
            <a:graphicFrameLocks noGrp="1"/>
          </p:cNvGraphicFramePr>
          <p:nvPr/>
        </p:nvGraphicFramePr>
        <p:xfrm>
          <a:off x="1354138" y="1708150"/>
          <a:ext cx="6705600" cy="1584704"/>
        </p:xfrm>
        <a:graphic>
          <a:graphicData uri="http://schemas.openxmlformats.org/drawingml/2006/table">
            <a:tbl>
              <a:tblPr/>
              <a:tblGrid>
                <a:gridCol w="5289550"/>
                <a:gridCol w="1416050"/>
              </a:tblGrid>
              <a:tr h="39528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整體準確度  Overall Accuracy</a:t>
                      </a:r>
                    </a:p>
                  </a:txBody>
                  <a:tcPr marL="91422" marR="91422" marT="45688" marB="45688"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85%</a:t>
                      </a:r>
                    </a:p>
                  </a:txBody>
                  <a:tcPr marL="91422" marR="91422" marT="45688" marB="45688"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9528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靈敏度           Sensitivity</a:t>
                      </a:r>
                    </a:p>
                  </a:txBody>
                  <a:tcPr marL="91422" marR="91422" marT="45688" marB="4568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89%</a:t>
                      </a:r>
                    </a:p>
                  </a:txBody>
                  <a:tcPr marL="91422" marR="91422" marT="45688" marB="4568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39528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特異性           Specificity</a:t>
                      </a:r>
                    </a:p>
                  </a:txBody>
                  <a:tcPr marL="91422" marR="91422" marT="45688" marB="45688"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94%</a:t>
                      </a:r>
                    </a:p>
                  </a:txBody>
                  <a:tcPr marL="91422" marR="91422" marT="45688" marB="45688" horzOverflow="overflow">
                    <a:lnL>
                      <a:noFill/>
                    </a:lnL>
                    <a:lnR>
                      <a:noFill/>
                    </a:lnR>
                    <a:lnT>
                      <a:noFill/>
                    </a:lnT>
                    <a:lnB>
                      <a:noFill/>
                    </a:lnB>
                    <a:lnTlToBr>
                      <a:noFill/>
                    </a:lnTlToBr>
                    <a:lnBlToTr>
                      <a:noFill/>
                    </a:lnBlToTr>
                    <a:noFill/>
                  </a:tcPr>
                </a:tc>
              </a:tr>
              <a:tr h="39528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Hant" altLang="en-US" sz="2000" b="0" i="0" u="none" strike="noStrike" cap="none" normalizeH="0" baseline="0" smtClean="0">
                          <a:ln>
                            <a:noFill/>
                          </a:ln>
                          <a:solidFill>
                            <a:schemeClr val="tx1"/>
                          </a:solidFill>
                          <a:effectLst/>
                          <a:latin typeface="Adobe 繁黑體 Std B" charset="-120"/>
                          <a:ea typeface="Adobe 繁黑體 Std B" charset="-120"/>
                        </a:rPr>
                        <a:t>陰性預測值</a:t>
                      </a:r>
                      <a:r>
                        <a:rPr kumimoji="0" lang="en-US" altLang="zh-Hant" sz="2000" b="0" i="0" u="none" strike="noStrike" cap="none" normalizeH="0" baseline="0" smtClean="0">
                          <a:ln>
                            <a:noFill/>
                          </a:ln>
                          <a:solidFill>
                            <a:schemeClr val="tx1"/>
                          </a:solidFill>
                          <a:effectLst/>
                          <a:latin typeface="Adobe 繁黑體 Std B" charset="-120"/>
                          <a:ea typeface="Adobe 繁黑體 Std B" charset="-120"/>
                        </a:rPr>
                        <a:t>  Negative Predictive Value</a:t>
                      </a:r>
                      <a:endParaRPr kumimoji="0" lang="en-US" altLang="en-US" sz="2000" b="0" i="0" u="none" strike="noStrike" cap="none" normalizeH="0" baseline="0" smtClean="0">
                        <a:ln>
                          <a:noFill/>
                        </a:ln>
                        <a:solidFill>
                          <a:schemeClr val="tx1"/>
                        </a:solidFill>
                        <a:effectLst/>
                        <a:latin typeface="Adobe 繁黑體 Std B" charset="-120"/>
                        <a:ea typeface="Adobe 繁黑體 Std B" charset="-120"/>
                      </a:endParaRPr>
                    </a:p>
                  </a:txBody>
                  <a:tcPr marL="91422" marR="91422" marT="45688" marB="4568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dobe 繁黑體 Std B" charset="-120"/>
                          <a:ea typeface="Adobe 繁黑體 Std B" charset="-120"/>
                        </a:rPr>
                        <a:t>96%</a:t>
                      </a:r>
                    </a:p>
                  </a:txBody>
                  <a:tcPr marL="91422" marR="91422" marT="45688" marB="4568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r>
            </a:tbl>
          </a:graphicData>
        </a:graphic>
      </p:graphicFrame>
      <p:pic>
        <p:nvPicPr>
          <p:cNvPr id="18478" name="Picture 6"/>
          <p:cNvPicPr>
            <a:picLocks noChangeAspect="1"/>
          </p:cNvPicPr>
          <p:nvPr/>
        </p:nvPicPr>
        <p:blipFill>
          <a:blip r:embed="rId3" cstate="screen">
            <a:extLst>
              <a:ext uri="{28A0092B-C50C-407E-A947-70E740481C1C}">
                <a14:useLocalDpi xmlns:a14="http://schemas.microsoft.com/office/drawing/2010/main" xmlns=""/>
              </a:ext>
            </a:extLst>
          </a:blip>
          <a:srcRect l="77092"/>
          <a:stretch>
            <a:fillRect/>
          </a:stretch>
        </p:blipFill>
        <p:spPr bwMode="auto">
          <a:xfrm>
            <a:off x="5070475" y="4173538"/>
            <a:ext cx="1300163"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Picture 29"/>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769100" y="6092825"/>
            <a:ext cx="2074863"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111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3"/>
          <p:cNvSpPr txBox="1">
            <a:spLocks noChangeArrowheads="1"/>
          </p:cNvSpPr>
          <p:nvPr/>
        </p:nvSpPr>
        <p:spPr bwMode="auto">
          <a:xfrm>
            <a:off x="2209800" y="236538"/>
            <a:ext cx="4613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zh-TW" sz="2800" smtClean="0">
                <a:solidFill>
                  <a:prstClr val="black"/>
                </a:solidFill>
                <a:latin typeface="Adobe 繁黑體 Std B" charset="-120"/>
                <a:ea typeface="Adobe 繁黑體 Std B" charset="-120"/>
              </a:rPr>
              <a:t>G4 – </a:t>
            </a:r>
            <a:r>
              <a:rPr lang="zh-TW" altLang="en-US" sz="2800" smtClean="0">
                <a:solidFill>
                  <a:prstClr val="black"/>
                </a:solidFill>
                <a:latin typeface="Adobe 繁黑體 Std B" charset="-120"/>
                <a:ea typeface="Adobe 繁黑體 Std B" charset="-120"/>
              </a:rPr>
              <a:t>臨床定位</a:t>
            </a:r>
            <a:r>
              <a:rPr lang="en-US" altLang="zh-TW" sz="2800" smtClean="0">
                <a:solidFill>
                  <a:prstClr val="black"/>
                </a:solidFill>
                <a:latin typeface="Adobe 繁黑體 Std B" charset="-120"/>
                <a:ea typeface="Adobe 繁黑體 Std B" charset="-120"/>
              </a:rPr>
              <a:t> Positioning:</a:t>
            </a:r>
          </a:p>
        </p:txBody>
      </p:sp>
      <p:cxnSp>
        <p:nvCxnSpPr>
          <p:cNvPr id="5" name="Straight Connector 4"/>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8435" name="圖片 7" descr="MTG_Reg_logo RGB.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21" descr="hoklas 827 S MED (colour).bmp"/>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Table 5"/>
          <p:cNvGraphicFramePr>
            <a:graphicFrameLocks noGrp="1"/>
          </p:cNvGraphicFramePr>
          <p:nvPr/>
        </p:nvGraphicFramePr>
        <p:xfrm>
          <a:off x="11113" y="1506538"/>
          <a:ext cx="9132887" cy="4752653"/>
        </p:xfrm>
        <a:graphic>
          <a:graphicData uri="http://schemas.openxmlformats.org/drawingml/2006/table">
            <a:tbl>
              <a:tblPr/>
              <a:tblGrid>
                <a:gridCol w="1912937"/>
                <a:gridCol w="2525713"/>
                <a:gridCol w="2581275"/>
                <a:gridCol w="1141412"/>
                <a:gridCol w="971550"/>
              </a:tblGrid>
              <a:tr h="479425">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檢查方法</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Method</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目的</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Purpose </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樣本/ 技術</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Specimen/ Tech.</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風險</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Risk</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FFFFFF"/>
                          </a:solidFill>
                          <a:effectLst/>
                          <a:latin typeface="Adobe 繁黑體 Std B" charset="-120"/>
                          <a:ea typeface="Adobe 繁黑體 Std B" charset="-120"/>
                        </a:rPr>
                        <a:t>費用 HKD</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22300">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幽門螺桿菌抗體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H. pylori Ab</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現在或曾經受</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幽門螺桿菌感染</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3 mL 血液 Blood</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低 Low</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66800">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G4 胃健血檢</a:t>
                      </a:r>
                      <a:endParaRPr kumimoji="0" lang="en-US" altLang="ja-JP" sz="1400" b="0" i="0" u="none" strike="noStrike" cap="none" normalizeH="0" baseline="0" smtClean="0">
                        <a:ln>
                          <a:noFill/>
                        </a:ln>
                        <a:solidFill>
                          <a:srgbClr val="000090"/>
                        </a:solidFill>
                        <a:effectLst/>
                        <a:latin typeface="Adobe 繁黑體 Std B" charset="-120"/>
                        <a:ea typeface="Adobe 繁黑體 Std B"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GastroPanel</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現在或曾經受幽門螺桿菌感染</a:t>
                      </a:r>
                      <a:r>
                        <a:rPr kumimoji="0" lang="zh-TW" altLang="en-US" sz="1400" b="0" i="0" u="none" strike="noStrike" cap="none" normalizeH="0" baseline="0" smtClean="0">
                          <a:ln>
                            <a:noFill/>
                          </a:ln>
                          <a:solidFill>
                            <a:srgbClr val="000090"/>
                          </a:solidFill>
                          <a:effectLst/>
                          <a:latin typeface="Adobe 繁黑體 Std B" charset="-120"/>
                          <a:ea typeface="Adobe 繁黑體 Std B" charset="-120"/>
                        </a:rPr>
                        <a:t>、</a:t>
                      </a:r>
                      <a:endParaRPr kumimoji="0" lang="en-US" altLang="ja-JP" sz="1400" b="0" i="0" u="none" strike="noStrike" cap="none" normalizeH="0" baseline="0" smtClean="0">
                        <a:ln>
                          <a:noFill/>
                        </a:ln>
                        <a:solidFill>
                          <a:srgbClr val="000090"/>
                        </a:solidFill>
                        <a:effectLst/>
                        <a:latin typeface="Adobe 繁黑體 Std B" charset="-120"/>
                        <a:ea typeface="Adobe 繁黑體 Std B"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000090"/>
                          </a:solidFill>
                          <a:effectLst/>
                          <a:latin typeface="Adobe 繁黑體 Std B" charset="-120"/>
                          <a:ea typeface="Adobe 繁黑體 Std B" charset="-120"/>
                        </a:rPr>
                        <a:t>胃酸分泌情況</a:t>
                      </a:r>
                      <a:r>
                        <a:rPr kumimoji="0" lang="zh-TW" altLang="en-US" sz="1400" b="0" i="0" u="none" strike="noStrike" cap="none" normalizeH="0" baseline="0" smtClean="0">
                          <a:ln>
                            <a:noFill/>
                          </a:ln>
                          <a:solidFill>
                            <a:srgbClr val="000090"/>
                          </a:solidFill>
                          <a:effectLst/>
                          <a:latin typeface="Adobe 繁黑體 Std B" charset="-120"/>
                          <a:ea typeface="Adobe 繁黑體 Std B" charset="-120"/>
                        </a:rPr>
                        <a:t>、</a:t>
                      </a:r>
                      <a:endParaRPr kumimoji="0" lang="en-US" altLang="zh-Hant" sz="1400" b="0" i="0" u="none" strike="noStrike" cap="none" normalizeH="0" baseline="0" smtClean="0">
                        <a:ln>
                          <a:noFill/>
                        </a:ln>
                        <a:solidFill>
                          <a:srgbClr val="000090"/>
                        </a:solidFill>
                        <a:effectLst/>
                        <a:latin typeface="Adobe 繁黑體 Std B" charset="-120"/>
                        <a:ea typeface="Adobe 繁黑體 Std B"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000090"/>
                          </a:solidFill>
                          <a:effectLst/>
                          <a:latin typeface="Adobe 繁黑體 Std B" charset="-120"/>
                          <a:ea typeface="Adobe 繁黑體 Std B" charset="-120"/>
                        </a:rPr>
                        <a:t>檢查是否患上胃炎</a:t>
                      </a:r>
                      <a:r>
                        <a:rPr kumimoji="0" lang="zh-TW" altLang="en-US" sz="1400" b="0" i="0" u="none" strike="noStrike" cap="none" normalizeH="0" baseline="0" smtClean="0">
                          <a:ln>
                            <a:noFill/>
                          </a:ln>
                          <a:solidFill>
                            <a:srgbClr val="000090"/>
                          </a:solidFill>
                          <a:effectLst/>
                          <a:latin typeface="Adobe 繁黑體 Std B" charset="-120"/>
                          <a:ea typeface="Adobe 繁黑體 Std B" charset="-120"/>
                        </a:rPr>
                        <a:t>、</a:t>
                      </a:r>
                      <a:r>
                        <a:rPr kumimoji="0" lang="en-US" altLang="zh-Hant" sz="1400" b="0" i="0" u="none" strike="noStrike" cap="none" normalizeH="0" baseline="0" smtClean="0">
                          <a:ln>
                            <a:noFill/>
                          </a:ln>
                          <a:solidFill>
                            <a:srgbClr val="000090"/>
                          </a:solidFill>
                          <a:effectLst/>
                          <a:latin typeface="Adobe 繁黑體 Std B" charset="-120"/>
                          <a:ea typeface="Adobe 繁黑體 Std B" charset="-12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000090"/>
                          </a:solidFill>
                          <a:effectLst/>
                          <a:latin typeface="Adobe 繁黑體 Std B" charset="-120"/>
                          <a:ea typeface="Adobe 繁黑體 Std B" charset="-120"/>
                        </a:rPr>
                        <a:t>萎縮性胃炎</a:t>
                      </a:r>
                      <a:r>
                        <a:rPr kumimoji="0" lang="zh-TW" altLang="en-US" sz="1400" b="0" i="0" u="none" strike="noStrike" cap="none" normalizeH="0" baseline="0" smtClean="0">
                          <a:ln>
                            <a:noFill/>
                          </a:ln>
                          <a:solidFill>
                            <a:srgbClr val="000090"/>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000090"/>
                          </a:solidFill>
                          <a:effectLst/>
                          <a:latin typeface="Adobe 繁黑體 Std B" charset="-120"/>
                          <a:ea typeface="Adobe 繁黑體 Std B" charset="-120"/>
                        </a:rPr>
                        <a:t>胃潰瘍</a:t>
                      </a:r>
                      <a:r>
                        <a:rPr kumimoji="0" lang="zh-TW" altLang="en-US" sz="1400" b="0" i="0" u="none" strike="noStrike" cap="none" normalizeH="0" baseline="0" smtClean="0">
                          <a:ln>
                            <a:noFill/>
                          </a:ln>
                          <a:solidFill>
                            <a:srgbClr val="000090"/>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000090"/>
                          </a:solidFill>
                          <a:effectLst/>
                          <a:latin typeface="Adobe 繁黑體 Std B" charset="-120"/>
                          <a:ea typeface="Adobe 繁黑體 Std B" charset="-120"/>
                        </a:rPr>
                        <a:t>胃癌</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3 mL 血液</a:t>
                      </a:r>
                      <a:r>
                        <a:rPr kumimoji="0" lang="en-US" altLang="ja-JP" sz="1400" b="0" i="0" u="none" strike="noStrike" cap="none" normalizeH="0" baseline="0" smtClean="0">
                          <a:ln>
                            <a:noFill/>
                          </a:ln>
                          <a:solidFill>
                            <a:srgbClr val="000090"/>
                          </a:solidFill>
                          <a:effectLst/>
                          <a:latin typeface="Adobe 繁黑體 Std B" charset="-120"/>
                          <a:ea typeface="Adobe 繁黑體 Std B" charset="-120"/>
                        </a:rPr>
                        <a:t> Blood</a:t>
                      </a:r>
                      <a:endParaRPr kumimoji="0" lang="en-US" altLang="en-US" sz="1400" b="0" i="0" u="none" strike="noStrike" cap="none" normalizeH="0" baseline="0" smtClean="0">
                        <a:ln>
                          <a:noFill/>
                        </a:ln>
                        <a:solidFill>
                          <a:srgbClr val="000090"/>
                        </a:solidFill>
                        <a:effectLst/>
                        <a:latin typeface="Adobe 繁黑體 Std B" charset="-120"/>
                        <a:ea typeface="Adobe 繁黑體 Std B" charset="-120"/>
                      </a:endParaRP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低 Low</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90"/>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98500">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碳13尿素呼氣測試</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C13 Urea Breath Test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現在是否受</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幽門螺桿菌感染</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呼氣 Breath Test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低 Low</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鋇</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餐造影</a:t>
                      </a:r>
                      <a:endParaRPr kumimoji="0" lang="en-US" altLang="zh-Hant" sz="1400" b="0" i="0" u="none" strike="noStrike" cap="none" normalizeH="0" baseline="0" smtClean="0">
                        <a:ln>
                          <a:noFill/>
                        </a:ln>
                        <a:solidFill>
                          <a:srgbClr val="595959"/>
                        </a:solidFill>
                        <a:effectLst/>
                        <a:latin typeface="Adobe 繁黑體 Std B" charset="-120"/>
                        <a:ea typeface="Adobe 繁黑體 Std B"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Barium Meal</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檢查是否患上胃炎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en-US" altLang="zh-Hant" sz="1400" b="0" i="0" u="none" strike="noStrike" cap="none" normalizeH="0" baseline="0" smtClean="0">
                          <a:ln>
                            <a:noFill/>
                          </a:ln>
                          <a:solidFill>
                            <a:srgbClr val="595959"/>
                          </a:solidFill>
                          <a:effectLst/>
                          <a:latin typeface="Adobe 繁黑體 Std B" charset="-120"/>
                          <a:ea typeface="Adobe 繁黑體 Std B" charset="-12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萎縮性胃炎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胃潰瘍</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胃癌</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X 光 Ray</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一般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Moderate</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27063">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400" b="0" i="0" u="none" strike="noStrike" cap="none" normalizeH="0" baseline="0" smtClean="0">
                          <a:ln>
                            <a:noFill/>
                          </a:ln>
                          <a:solidFill>
                            <a:srgbClr val="595959"/>
                          </a:solidFill>
                          <a:effectLst/>
                          <a:latin typeface="Adobe 繁黑體 Std B" charset="-120"/>
                          <a:ea typeface="Adobe 繁黑體 Std B" charset="-120"/>
                        </a:rPr>
                        <a:t>腹部</a:t>
                      </a:r>
                      <a:r>
                        <a:rPr kumimoji="0" lang="en-US" altLang="ja-JP" sz="1400" b="0" i="0" u="none" strike="noStrike" cap="none" normalizeH="0" baseline="0" smtClean="0">
                          <a:ln>
                            <a:noFill/>
                          </a:ln>
                          <a:solidFill>
                            <a:srgbClr val="595959"/>
                          </a:solidFill>
                          <a:effectLst/>
                          <a:latin typeface="Adobe 繁黑體 Std B" charset="-120"/>
                          <a:ea typeface="Adobe 繁黑體 Std B" charset="-120"/>
                        </a:rPr>
                        <a:t>CT</a:t>
                      </a:r>
                      <a:endParaRPr kumimoji="0" lang="en-US" altLang="en-US" sz="1400" b="0" i="0" u="none" strike="noStrike" cap="none" normalizeH="0" baseline="0" smtClean="0">
                        <a:ln>
                          <a:noFill/>
                        </a:ln>
                        <a:solidFill>
                          <a:srgbClr val="595959"/>
                        </a:solidFill>
                        <a:effectLst/>
                        <a:latin typeface="Adobe 繁黑體 Std B" charset="-120"/>
                        <a:ea typeface="Adobe 繁黑體 Std B" charset="-120"/>
                      </a:endParaRP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檢查是否患上胃炎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en-US" altLang="zh-Hant" sz="1400" b="0" i="0" u="none" strike="noStrike" cap="none" normalizeH="0" baseline="0" smtClean="0">
                          <a:ln>
                            <a:noFill/>
                          </a:ln>
                          <a:solidFill>
                            <a:srgbClr val="595959"/>
                          </a:solidFill>
                          <a:effectLst/>
                          <a:latin typeface="Adobe 繁黑體 Std B" charset="-120"/>
                          <a:ea typeface="Adobe 繁黑體 Std B" charset="-12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萎縮性胃炎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胃潰瘍</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胃癌</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電腦掃描</a:t>
                      </a:r>
                      <a:endParaRPr kumimoji="0" lang="en-US" altLang="zh-Hant" sz="1400" b="0" i="0" u="none" strike="noStrike" cap="none" normalizeH="0" baseline="0" smtClean="0">
                        <a:ln>
                          <a:noFill/>
                        </a:ln>
                        <a:solidFill>
                          <a:srgbClr val="595959"/>
                        </a:solidFill>
                        <a:effectLst/>
                        <a:latin typeface="Adobe 繁黑體 Std B" charset="-120"/>
                        <a:ea typeface="Adobe 繁黑體 Std B" charset="-12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Hant" sz="1400" b="0" i="0" u="none" strike="noStrike" cap="none" normalizeH="0" baseline="0" smtClean="0">
                          <a:ln>
                            <a:noFill/>
                          </a:ln>
                          <a:solidFill>
                            <a:srgbClr val="595959"/>
                          </a:solidFill>
                          <a:effectLst/>
                          <a:latin typeface="Adobe 繁黑體 Std B" charset="-120"/>
                          <a:ea typeface="Adobe 繁黑體 Std B" charset="-120"/>
                        </a:rPr>
                        <a:t>Computerized Tomography</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一般</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Moderate</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胃鏡 Gastroscopy</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感染幽門螺桿菌</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en-US" altLang="zh-Hant" sz="1400" b="0" i="0" u="none" strike="noStrike" cap="none" normalizeH="0" baseline="0" smtClean="0">
                          <a:ln>
                            <a:noFill/>
                          </a:ln>
                          <a:solidFill>
                            <a:srgbClr val="595959"/>
                          </a:solidFill>
                          <a:effectLst/>
                          <a:latin typeface="Adobe 繁黑體 Std B" charset="-120"/>
                          <a:ea typeface="Adobe 繁黑體 Std B" charset="-12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萎縮性胃炎</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胃潰瘍</a:t>
                      </a:r>
                      <a:r>
                        <a:rPr kumimoji="0" lang="zh-TW" altLang="en-US" sz="1400" b="0" i="0" u="none" strike="noStrike" cap="none" normalizeH="0" baseline="0" smtClean="0">
                          <a:ln>
                            <a:noFill/>
                          </a:ln>
                          <a:solidFill>
                            <a:srgbClr val="595959"/>
                          </a:solidFill>
                          <a:effectLst/>
                          <a:latin typeface="Adobe 繁黑體 Std B" charset="-120"/>
                          <a:ea typeface="Adobe 繁黑體 Std B" charset="-120"/>
                        </a:rPr>
                        <a:t>、</a:t>
                      </a:r>
                      <a:r>
                        <a:rPr kumimoji="0" lang="zh-Hant" altLang="en-US" sz="1400" b="0" i="0" u="none" strike="noStrike" cap="none" normalizeH="0" baseline="0" smtClean="0">
                          <a:ln>
                            <a:noFill/>
                          </a:ln>
                          <a:solidFill>
                            <a:srgbClr val="595959"/>
                          </a:solidFill>
                          <a:effectLst/>
                          <a:latin typeface="Adobe 繁黑體 Std B" charset="-120"/>
                          <a:ea typeface="Adobe 繁黑體 Std B" charset="-120"/>
                        </a:rPr>
                        <a:t>胃癌</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內窺鏡 Endoscopy</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高</a:t>
                      </a:r>
                      <a:r>
                        <a:rPr kumimoji="0" lang="en-US" altLang="ja-JP" sz="1400" b="0" i="0" u="none" strike="noStrike" cap="none" normalizeH="0" baseline="0" smtClean="0">
                          <a:ln>
                            <a:noFill/>
                          </a:ln>
                          <a:solidFill>
                            <a:srgbClr val="595959"/>
                          </a:solidFill>
                          <a:effectLst/>
                          <a:latin typeface="Adobe 繁黑體 Std B" charset="-120"/>
                          <a:ea typeface="Adobe 繁黑體 Std B" charset="-120"/>
                        </a:rPr>
                        <a:t> High</a:t>
                      </a:r>
                      <a:endParaRPr kumimoji="0" lang="en-US" altLang="en-US" sz="1400" b="0" i="0" u="none" strike="noStrike" cap="none" normalizeH="0" baseline="0" smtClean="0">
                        <a:ln>
                          <a:noFill/>
                        </a:ln>
                        <a:solidFill>
                          <a:srgbClr val="595959"/>
                        </a:solidFill>
                        <a:effectLst/>
                        <a:latin typeface="Adobe 繁黑體 Std B" charset="-120"/>
                        <a:ea typeface="Adobe 繁黑體 Std B" charset="-120"/>
                      </a:endParaRP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595959"/>
                          </a:solidFill>
                          <a:effectLst/>
                          <a:latin typeface="Adobe 繁黑體 Std B" charset="-120"/>
                          <a:ea typeface="Adobe 繁黑體 Std B" charset="-120"/>
                        </a:rPr>
                        <a:t>$$$</a:t>
                      </a:r>
                    </a:p>
                  </a:txBody>
                  <a:tcPr marL="91420" marR="91420"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 name="Rectangle 1"/>
          <p:cNvSpPr/>
          <p:nvPr/>
        </p:nvSpPr>
        <p:spPr>
          <a:xfrm>
            <a:off x="11113" y="2690813"/>
            <a:ext cx="9132887" cy="1081087"/>
          </a:xfrm>
          <a:prstGeom prst="rect">
            <a:avLst/>
          </a:prstGeom>
          <a:solidFill>
            <a:srgbClr val="E9EDF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endParaRPr lang="en-US" altLang="en-US" sz="1800" smtClean="0">
              <a:solidFill>
                <a:srgbClr val="FFFFFF"/>
              </a:solidFill>
            </a:endParaRPr>
          </a:p>
        </p:txBody>
      </p:sp>
    </p:spTree>
    <p:extLst>
      <p:ext uri="{BB962C8B-B14F-4D97-AF65-F5344CB8AC3E}">
        <p14:creationId xmlns:p14="http://schemas.microsoft.com/office/powerpoint/2010/main" xmlns="" val="2495029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19458" name="圖片 7" descr="MTG_Reg_logo RGB.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21" descr="hoklas 827 S MED (colour).bmp"/>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矩形 6"/>
          <p:cNvSpPr>
            <a:spLocks noChangeArrowheads="1"/>
          </p:cNvSpPr>
          <p:nvPr/>
        </p:nvSpPr>
        <p:spPr bwMode="auto">
          <a:xfrm>
            <a:off x="2124075" y="195263"/>
            <a:ext cx="43227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latin typeface="Adobe 繁黑體 Std B" charset="-120"/>
                <a:ea typeface="Adobe 繁黑體 Std B" charset="-120"/>
              </a:rPr>
              <a:t>G4 - 臨床意義 Indications</a:t>
            </a:r>
            <a:r>
              <a:rPr lang="en-US" altLang="zh-TW" sz="2800" smtClean="0">
                <a:solidFill>
                  <a:prstClr val="black"/>
                </a:solidFill>
                <a:latin typeface="Adobe 繁黑體 Std B" charset="-120"/>
                <a:ea typeface="Adobe 繁黑體 Std B" charset="-120"/>
              </a:rPr>
              <a:t>:</a:t>
            </a:r>
            <a:endParaRPr lang="zh-TW" altLang="en-US" sz="2800" smtClean="0">
              <a:solidFill>
                <a:prstClr val="black"/>
              </a:solidFill>
              <a:latin typeface="Adobe 繁黑體 Std B" charset="-120"/>
              <a:ea typeface="Adobe 繁黑體 Std B" charset="-120"/>
            </a:endParaRPr>
          </a:p>
        </p:txBody>
      </p:sp>
      <p:sp>
        <p:nvSpPr>
          <p:cNvPr id="19461" name="Rectangle 12"/>
          <p:cNvSpPr>
            <a:spLocks noChangeArrowheads="1"/>
          </p:cNvSpPr>
          <p:nvPr/>
        </p:nvSpPr>
        <p:spPr bwMode="auto">
          <a:xfrm>
            <a:off x="311150" y="1465263"/>
            <a:ext cx="3625850"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 typeface="Calibri" pitchFamily="34" charset="0"/>
              <a:buAutoNum type="arabicPeriod"/>
            </a:pPr>
            <a:r>
              <a:rPr lang="en-US" altLang="en-US" sz="2000" smtClean="0">
                <a:solidFill>
                  <a:srgbClr val="000000"/>
                </a:solidFill>
              </a:rPr>
              <a:t>區分「胃酸分泌 - 過高或過低」、「胃炎」、「幽門螺桿菌」感染、「萎縮性胃炎」或正常</a:t>
            </a:r>
          </a:p>
          <a:p>
            <a:pPr defTabSz="457200" eaLnBrk="1" fontAlgn="base" hangingPunct="1">
              <a:spcBef>
                <a:spcPct val="0"/>
              </a:spcBef>
              <a:spcAft>
                <a:spcPct val="0"/>
              </a:spcAft>
              <a:buFont typeface="Calibri" pitchFamily="34" charset="0"/>
              <a:buAutoNum type="arabicPeriod"/>
            </a:pPr>
            <a:endParaRPr lang="en-US" altLang="en-US" sz="20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2000" smtClean="0">
                <a:solidFill>
                  <a:srgbClr val="000000"/>
                </a:solidFill>
              </a:rPr>
              <a:t>評估患「胃潰瘍」及「胃癌」的風險檢測</a:t>
            </a:r>
            <a:endParaRPr lang="en-US" altLang="ja-JP" sz="2000" smtClean="0">
              <a:solidFill>
                <a:prstClr val="black"/>
              </a:solidFill>
            </a:endParaRPr>
          </a:p>
          <a:p>
            <a:pPr defTabSz="457200" eaLnBrk="1" fontAlgn="base" hangingPunct="1">
              <a:spcBef>
                <a:spcPct val="0"/>
              </a:spcBef>
              <a:spcAft>
                <a:spcPct val="0"/>
              </a:spcAft>
              <a:buFont typeface="Calibri" pitchFamily="34" charset="0"/>
              <a:buAutoNum type="arabicPeriod"/>
            </a:pPr>
            <a:endParaRPr lang="en-US" altLang="en-US" sz="20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2000" smtClean="0">
                <a:solidFill>
                  <a:srgbClr val="000000"/>
                </a:solidFill>
              </a:rPr>
              <a:t>評估某些維生素 B12、礦物質和藥物吸收不良的風險</a:t>
            </a:r>
          </a:p>
          <a:p>
            <a:pPr defTabSz="457200" eaLnBrk="1" fontAlgn="base" hangingPunct="1">
              <a:spcBef>
                <a:spcPct val="0"/>
              </a:spcBef>
              <a:spcAft>
                <a:spcPct val="0"/>
              </a:spcAft>
              <a:buFont typeface="Calibri" pitchFamily="34" charset="0"/>
              <a:buAutoNum type="arabicPeriod"/>
            </a:pPr>
            <a:endParaRPr lang="en-US" altLang="ja-JP" sz="20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2000" smtClean="0">
                <a:solidFill>
                  <a:srgbClr val="000000"/>
                </a:solidFill>
              </a:rPr>
              <a:t>臨床藥物選擇、療效評價及疾病轉歸動態監測</a:t>
            </a:r>
          </a:p>
          <a:p>
            <a:pPr defTabSz="457200" eaLnBrk="1" fontAlgn="base" hangingPunct="1">
              <a:spcBef>
                <a:spcPct val="0"/>
              </a:spcBef>
              <a:spcAft>
                <a:spcPct val="0"/>
              </a:spcAft>
              <a:buFont typeface="Calibri" pitchFamily="34" charset="0"/>
              <a:buAutoNum type="arabicPeriod"/>
            </a:pPr>
            <a:endParaRPr lang="en-US" altLang="en-US" sz="20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2000" smtClean="0">
                <a:solidFill>
                  <a:srgbClr val="000000"/>
                </a:solidFill>
              </a:rPr>
              <a:t>也可作為不適合做胃鏡之人士的胃病輔助檢測方法</a:t>
            </a:r>
            <a:endParaRPr lang="en-US" altLang="en-US" sz="2000" smtClean="0">
              <a:solidFill>
                <a:prstClr val="black"/>
              </a:solidFill>
            </a:endParaRPr>
          </a:p>
        </p:txBody>
      </p:sp>
      <p:sp>
        <p:nvSpPr>
          <p:cNvPr id="19462" name="Rectangle 12"/>
          <p:cNvSpPr>
            <a:spLocks noChangeArrowheads="1"/>
          </p:cNvSpPr>
          <p:nvPr/>
        </p:nvSpPr>
        <p:spPr bwMode="auto">
          <a:xfrm>
            <a:off x="4303713" y="1465263"/>
            <a:ext cx="4711700" cy="506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 typeface="Calibri" pitchFamily="34" charset="0"/>
              <a:buAutoNum type="arabicPeriod"/>
            </a:pPr>
            <a:r>
              <a:rPr lang="en-US" altLang="en-US" sz="1900" smtClean="0">
                <a:solidFill>
                  <a:srgbClr val="000000"/>
                </a:solidFill>
              </a:rPr>
              <a:t>Differentiate an anacidic stomach or too much gastric acid secretion, gastritis, atrophic gastritis, H. pylori infection or normal.</a:t>
            </a:r>
          </a:p>
          <a:p>
            <a:pPr defTabSz="457200" eaLnBrk="1" fontAlgn="base" hangingPunct="1">
              <a:spcBef>
                <a:spcPct val="0"/>
              </a:spcBef>
              <a:spcAft>
                <a:spcPct val="0"/>
              </a:spcAft>
              <a:buFont typeface="Calibri" pitchFamily="34" charset="0"/>
              <a:buAutoNum type="arabicPeriod"/>
            </a:pPr>
            <a:endParaRPr lang="en-US" altLang="en-US" sz="19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1900" smtClean="0">
                <a:solidFill>
                  <a:srgbClr val="000000"/>
                </a:solidFill>
              </a:rPr>
              <a:t>Evaluate the risk of peptic ulcer and stomach cancer.</a:t>
            </a:r>
            <a:endParaRPr lang="en-US" altLang="ja-JP" sz="1900" smtClean="0">
              <a:solidFill>
                <a:prstClr val="black"/>
              </a:solidFill>
            </a:endParaRPr>
          </a:p>
          <a:p>
            <a:pPr defTabSz="457200" eaLnBrk="1" fontAlgn="base" hangingPunct="1">
              <a:spcBef>
                <a:spcPct val="0"/>
              </a:spcBef>
              <a:spcAft>
                <a:spcPct val="0"/>
              </a:spcAft>
              <a:buFont typeface="Calibri" pitchFamily="34" charset="0"/>
              <a:buAutoNum type="arabicPeriod"/>
            </a:pPr>
            <a:endParaRPr lang="en-US" altLang="en-US" sz="19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1900" smtClean="0">
                <a:solidFill>
                  <a:srgbClr val="000000"/>
                </a:solidFill>
              </a:rPr>
              <a:t>Evaluate the risk for malabsorption of vitamin B12, calcium, iron, magnesium, zinc and some pharmaceutical substances</a:t>
            </a:r>
          </a:p>
          <a:p>
            <a:pPr defTabSz="457200" eaLnBrk="1" fontAlgn="base" hangingPunct="1">
              <a:spcBef>
                <a:spcPct val="0"/>
              </a:spcBef>
              <a:spcAft>
                <a:spcPct val="0"/>
              </a:spcAft>
              <a:buFont typeface="Calibri" pitchFamily="34" charset="0"/>
              <a:buAutoNum type="arabicPeriod"/>
            </a:pPr>
            <a:endParaRPr lang="en-US" altLang="ja-JP" sz="19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1900" smtClean="0">
                <a:solidFill>
                  <a:srgbClr val="000000"/>
                </a:solidFill>
              </a:rPr>
              <a:t>As therapy reference and evaluation, dynamic monitoring</a:t>
            </a:r>
          </a:p>
          <a:p>
            <a:pPr defTabSz="457200" eaLnBrk="1" fontAlgn="base" hangingPunct="1">
              <a:spcBef>
                <a:spcPct val="0"/>
              </a:spcBef>
              <a:spcAft>
                <a:spcPct val="0"/>
              </a:spcAft>
              <a:buFont typeface="Calibri" pitchFamily="34" charset="0"/>
              <a:buAutoNum type="arabicPeriod"/>
            </a:pPr>
            <a:endParaRPr lang="en-US" altLang="en-US" sz="1900" smtClean="0">
              <a:solidFill>
                <a:srgbClr val="000000"/>
              </a:solidFill>
            </a:endParaRPr>
          </a:p>
          <a:p>
            <a:pPr defTabSz="457200" eaLnBrk="1" fontAlgn="base" hangingPunct="1">
              <a:spcBef>
                <a:spcPct val="0"/>
              </a:spcBef>
              <a:spcAft>
                <a:spcPct val="0"/>
              </a:spcAft>
              <a:buFont typeface="Calibri" pitchFamily="34" charset="0"/>
              <a:buAutoNum type="arabicPeriod"/>
            </a:pPr>
            <a:r>
              <a:rPr lang="en-US" altLang="en-US" sz="1900" smtClean="0">
                <a:solidFill>
                  <a:srgbClr val="000000"/>
                </a:solidFill>
              </a:rPr>
              <a:t>As an assistant test for people who are not suitable for gastroscopy.</a:t>
            </a:r>
            <a:endParaRPr lang="en-US" altLang="en-US" sz="1900" smtClean="0">
              <a:solidFill>
                <a:prstClr val="black"/>
              </a:solidFill>
            </a:endParaRPr>
          </a:p>
        </p:txBody>
      </p:sp>
    </p:spTree>
    <p:extLst>
      <p:ext uri="{BB962C8B-B14F-4D97-AF65-F5344CB8AC3E}">
        <p14:creationId xmlns:p14="http://schemas.microsoft.com/office/powerpoint/2010/main" xmlns="" val="40033707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19100" y="1476375"/>
            <a:ext cx="2917825"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zh-Hant" altLang="en-US" sz="2800" dirty="0" smtClean="0">
                <a:solidFill>
                  <a:prstClr val="black"/>
                </a:solidFill>
              </a:rPr>
              <a:t>夏威夷螺旋藻</a:t>
            </a:r>
            <a:endParaRPr lang="en-US" altLang="zh-Hant" sz="2800" dirty="0" smtClean="0">
              <a:solidFill>
                <a:prstClr val="black"/>
              </a:solidFill>
            </a:endParaRPr>
          </a:p>
          <a:p>
            <a:pPr defTabSz="457200" eaLnBrk="1" fontAlgn="base" hangingPunct="1">
              <a:spcBef>
                <a:spcPct val="0"/>
              </a:spcBef>
              <a:spcAft>
                <a:spcPct val="0"/>
              </a:spcAft>
            </a:pPr>
            <a:endParaRPr lang="en-US" altLang="zh-Hant" sz="2800" dirty="0" smtClean="0">
              <a:solidFill>
                <a:prstClr val="black"/>
              </a:solidFill>
            </a:endParaRPr>
          </a:p>
          <a:p>
            <a:pPr defTabSz="457200" eaLnBrk="1" fontAlgn="base" hangingPunct="1">
              <a:spcBef>
                <a:spcPct val="0"/>
              </a:spcBef>
              <a:spcAft>
                <a:spcPct val="0"/>
              </a:spcAft>
            </a:pPr>
            <a:r>
              <a:rPr lang="en-US" altLang="zh-Hant" sz="2800" dirty="0" smtClean="0">
                <a:solidFill>
                  <a:prstClr val="black"/>
                </a:solidFill>
              </a:rPr>
              <a:t>……</a:t>
            </a:r>
            <a:r>
              <a:rPr lang="zh-Hant" altLang="en-US" sz="2800" dirty="0" smtClean="0">
                <a:solidFill>
                  <a:prstClr val="black"/>
                </a:solidFill>
              </a:rPr>
              <a:t>含有天然脂肪酸、</a:t>
            </a:r>
            <a:r>
              <a:rPr lang="zh-Hant" altLang="en-US" sz="2800" dirty="0" smtClean="0">
                <a:solidFill>
                  <a:srgbClr val="FF0000"/>
                </a:solidFill>
              </a:rPr>
              <a:t>維他命</a:t>
            </a:r>
            <a:r>
              <a:rPr lang="en-US" altLang="zh-Hant" sz="2800" dirty="0" smtClean="0">
                <a:solidFill>
                  <a:srgbClr val="FF0000"/>
                </a:solidFill>
              </a:rPr>
              <a:t>B-12</a:t>
            </a:r>
            <a:r>
              <a:rPr lang="zh-Hant" altLang="en-US" sz="2800" dirty="0" smtClean="0">
                <a:solidFill>
                  <a:srgbClr val="FF0000"/>
                </a:solidFill>
              </a:rPr>
              <a:t>、鐵、蛋白質</a:t>
            </a:r>
            <a:r>
              <a:rPr lang="zh-Hant" altLang="en-US" sz="2800" dirty="0" smtClean="0">
                <a:solidFill>
                  <a:prstClr val="black"/>
                </a:solidFill>
              </a:rPr>
              <a:t>及人體未能製造的重要氨基酸，它還含有葉綠素及胡蘿蔔素，兩者均因為其抗氧化特質而聞名。</a:t>
            </a:r>
            <a:endParaRPr lang="en-US" altLang="en-US" sz="2800" dirty="0" smtClean="0">
              <a:solidFill>
                <a:prstClr val="black"/>
              </a:solidFill>
            </a:endParaRPr>
          </a:p>
        </p:txBody>
      </p:sp>
      <p:sp>
        <p:nvSpPr>
          <p:cNvPr id="7" name="TextBox 6"/>
          <p:cNvSpPr txBox="1">
            <a:spLocks noChangeArrowheads="1"/>
          </p:cNvSpPr>
          <p:nvPr/>
        </p:nvSpPr>
        <p:spPr bwMode="auto">
          <a:xfrm>
            <a:off x="3767138" y="1476375"/>
            <a:ext cx="5038725"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defTabSz="457200" eaLnBrk="1" fontAlgn="base" hangingPunct="1">
              <a:spcBef>
                <a:spcPct val="0"/>
              </a:spcBef>
              <a:spcAft>
                <a:spcPct val="0"/>
              </a:spcAft>
            </a:pPr>
            <a:r>
              <a:rPr lang="pl-PL" altLang="en-US" sz="2800" smtClean="0">
                <a:solidFill>
                  <a:prstClr val="black"/>
                </a:solidFill>
              </a:rPr>
              <a:t>Hawaiian Spirulina Pacifica (HSP)</a:t>
            </a:r>
            <a:endParaRPr lang="en-US" altLang="en-US" smtClean="0">
              <a:solidFill>
                <a:prstClr val="black"/>
              </a:solidFill>
            </a:endParaRPr>
          </a:p>
          <a:p>
            <a:pPr algn="just" defTabSz="457200" eaLnBrk="1" fontAlgn="base" hangingPunct="1">
              <a:spcBef>
                <a:spcPct val="0"/>
              </a:spcBef>
              <a:spcAft>
                <a:spcPct val="0"/>
              </a:spcAft>
            </a:pPr>
            <a:endParaRPr lang="en-US" altLang="en-US" smtClean="0">
              <a:solidFill>
                <a:prstClr val="black"/>
              </a:solidFill>
            </a:endParaRPr>
          </a:p>
          <a:p>
            <a:pPr algn="just" defTabSz="457200" eaLnBrk="1" fontAlgn="base" hangingPunct="1">
              <a:spcBef>
                <a:spcPct val="0"/>
              </a:spcBef>
              <a:spcAft>
                <a:spcPct val="0"/>
              </a:spcAft>
            </a:pPr>
            <a:r>
              <a:rPr lang="en-US" altLang="en-US" smtClean="0">
                <a:solidFill>
                  <a:prstClr val="black"/>
                </a:solidFill>
              </a:rPr>
              <a:t>……HSP naturally contains fatty acids, </a:t>
            </a:r>
            <a:r>
              <a:rPr lang="en-US" altLang="en-US" smtClean="0">
                <a:solidFill>
                  <a:srgbClr val="FF0000"/>
                </a:solidFill>
              </a:rPr>
              <a:t>vitamin B-12, iron, protein</a:t>
            </a:r>
            <a:r>
              <a:rPr lang="en-US" altLang="en-US" smtClean="0">
                <a:solidFill>
                  <a:prstClr val="black"/>
                </a:solidFill>
              </a:rPr>
              <a:t> and essential amino acids that the body cannot produce. It also contains chlorophyll and carotenoids, both of which are known for their antioxidant properties. </a:t>
            </a:r>
          </a:p>
        </p:txBody>
      </p:sp>
      <p:cxnSp>
        <p:nvCxnSpPr>
          <p:cNvPr id="8" name="Straight Connector 7"/>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20484" name="圖片 7" descr="MTG_Reg_logo RGB.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21" descr="hoklas 827 S MED (colour).bmp"/>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矩形 6"/>
          <p:cNvSpPr>
            <a:spLocks noChangeArrowheads="1"/>
          </p:cNvSpPr>
          <p:nvPr/>
        </p:nvSpPr>
        <p:spPr bwMode="auto">
          <a:xfrm>
            <a:off x="2124075" y="309563"/>
            <a:ext cx="6049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zh-TW" altLang="en-US" sz="2200" smtClean="0">
                <a:solidFill>
                  <a:prstClr val="black"/>
                </a:solidFill>
                <a:latin typeface="Adobe 繁黑體 Std B" charset="-120"/>
                <a:ea typeface="Adobe 繁黑體 Std B" charset="-120"/>
              </a:rPr>
              <a:t>怎幫助胃健康</a:t>
            </a:r>
            <a:r>
              <a:rPr lang="en-US" altLang="zh-TW" sz="2200" smtClean="0">
                <a:solidFill>
                  <a:prstClr val="black"/>
                </a:solidFill>
                <a:latin typeface="Adobe 繁黑體 Std B" charset="-120"/>
                <a:ea typeface="Adobe 繁黑體 Std B" charset="-120"/>
              </a:rPr>
              <a:t> How to improve stomach health</a:t>
            </a:r>
            <a:endParaRPr lang="zh-TW" altLang="en-US" sz="2200" smtClean="0">
              <a:solidFill>
                <a:prstClr val="black"/>
              </a:solidFill>
              <a:latin typeface="Adobe 繁黑體 Std B" charset="-120"/>
              <a:ea typeface="Adobe 繁黑體 Std B" charset="-120"/>
            </a:endParaRPr>
          </a:p>
        </p:txBody>
      </p:sp>
    </p:spTree>
    <p:extLst>
      <p:ext uri="{BB962C8B-B14F-4D97-AF65-F5344CB8AC3E}">
        <p14:creationId xmlns:p14="http://schemas.microsoft.com/office/powerpoint/2010/main" xmlns="" val="310977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263226" y="2971800"/>
            <a:ext cx="2007947" cy="247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6"/>
          <p:cNvSpPr>
            <a:spLocks noChangeArrowheads="1"/>
          </p:cNvSpPr>
          <p:nvPr/>
        </p:nvSpPr>
        <p:spPr bwMode="auto">
          <a:xfrm>
            <a:off x="2551959" y="1309688"/>
            <a:ext cx="3791486"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zh-Hant" altLang="en-US" sz="2600" dirty="0" smtClean="0">
                <a:solidFill>
                  <a:prstClr val="black"/>
                </a:solidFill>
              </a:rPr>
              <a:t>夏威夷螺旋藻</a:t>
            </a:r>
            <a:endParaRPr lang="en-US" altLang="zh-Hant" sz="2600" dirty="0" smtClean="0">
              <a:solidFill>
                <a:prstClr val="black"/>
              </a:solidFill>
            </a:endParaRPr>
          </a:p>
          <a:p>
            <a:pPr algn="ctr" defTabSz="457200" eaLnBrk="1" fontAlgn="base" hangingPunct="1">
              <a:spcBef>
                <a:spcPct val="0"/>
              </a:spcBef>
              <a:spcAft>
                <a:spcPct val="0"/>
              </a:spcAft>
            </a:pPr>
            <a:r>
              <a:rPr lang="pl-PL" altLang="en-US" sz="2600" dirty="0" smtClean="0">
                <a:solidFill>
                  <a:prstClr val="black"/>
                </a:solidFill>
              </a:rPr>
              <a:t>Hawaiian Spirulina Pacifica</a:t>
            </a:r>
            <a:endParaRPr lang="en-US" altLang="en-US" sz="2600" dirty="0" smtClean="0">
              <a:solidFill>
                <a:prstClr val="black"/>
              </a:solidFill>
            </a:endParaRPr>
          </a:p>
        </p:txBody>
      </p:sp>
      <p:cxnSp>
        <p:nvCxnSpPr>
          <p:cNvPr id="9" name="Straight Connector 8"/>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22534" name="圖片 7" descr="MTG_Reg_logo RGB.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21" descr="hoklas 827 S MED (colour).bmp"/>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矩形 6"/>
          <p:cNvSpPr>
            <a:spLocks noChangeArrowheads="1"/>
          </p:cNvSpPr>
          <p:nvPr/>
        </p:nvSpPr>
        <p:spPr bwMode="auto">
          <a:xfrm>
            <a:off x="2124075" y="309563"/>
            <a:ext cx="6049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zh-TW" altLang="en-US" sz="2200" smtClean="0">
                <a:solidFill>
                  <a:prstClr val="black"/>
                </a:solidFill>
                <a:latin typeface="Adobe 繁黑體 Std B" charset="-120"/>
                <a:ea typeface="Adobe 繁黑體 Std B" charset="-120"/>
              </a:rPr>
              <a:t>怎幫助胃健康</a:t>
            </a:r>
            <a:r>
              <a:rPr lang="en-US" altLang="zh-TW" sz="2200" smtClean="0">
                <a:solidFill>
                  <a:prstClr val="black"/>
                </a:solidFill>
                <a:latin typeface="Adobe 繁黑體 Std B" charset="-120"/>
                <a:ea typeface="Adobe 繁黑體 Std B" charset="-120"/>
              </a:rPr>
              <a:t> How to improve stomach health</a:t>
            </a:r>
            <a:endParaRPr lang="zh-TW" altLang="en-US" sz="2200" smtClean="0">
              <a:solidFill>
                <a:prstClr val="black"/>
              </a:solidFill>
              <a:latin typeface="Adobe 繁黑體 Std B" charset="-120"/>
              <a:ea typeface="Adobe 繁黑體 Std B" charset="-120"/>
            </a:endParaRPr>
          </a:p>
        </p:txBody>
      </p:sp>
      <p:sp>
        <p:nvSpPr>
          <p:cNvPr id="10" name="Rectangle 6"/>
          <p:cNvSpPr>
            <a:spLocks noChangeArrowheads="1"/>
          </p:cNvSpPr>
          <p:nvPr/>
        </p:nvSpPr>
        <p:spPr bwMode="auto">
          <a:xfrm>
            <a:off x="3193110" y="5562600"/>
            <a:ext cx="272382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fontAlgn="base"/>
            <a:r>
              <a:rPr lang="en-US" sz="2200" dirty="0">
                <a:solidFill>
                  <a:srgbClr val="008000"/>
                </a:solidFill>
              </a:rPr>
              <a:t>Complete Greens™ </a:t>
            </a:r>
            <a:endParaRPr lang="en-US" sz="2200" dirty="0" smtClean="0">
              <a:solidFill>
                <a:srgbClr val="008000"/>
              </a:solidFill>
            </a:endParaRPr>
          </a:p>
          <a:p>
            <a:pPr algn="ctr" fontAlgn="base"/>
            <a:r>
              <a:rPr lang="zh-TW" altLang="en-US" sz="2200" dirty="0" smtClean="0">
                <a:solidFill>
                  <a:srgbClr val="008000"/>
                </a:solidFill>
                <a:latin typeface="華康儷中黑" panose="020B0509000000000000" pitchFamily="49" charset="-120"/>
                <a:ea typeface="華康儷中黑" panose="020B0509000000000000" pitchFamily="49" charset="-120"/>
              </a:rPr>
              <a:t>全</a:t>
            </a:r>
            <a:r>
              <a:rPr lang="zh-TW" altLang="en-US" sz="2200" dirty="0">
                <a:solidFill>
                  <a:srgbClr val="008000"/>
                </a:solidFill>
                <a:latin typeface="華康儷中黑" panose="020B0509000000000000" pitchFamily="49" charset="-120"/>
                <a:ea typeface="華康儷中黑" panose="020B0509000000000000" pitchFamily="49" charset="-120"/>
              </a:rPr>
              <a:t>方位蔬果精華</a:t>
            </a:r>
            <a:r>
              <a:rPr lang="zh-TW" altLang="en-US" sz="2200" dirty="0" smtClean="0">
                <a:solidFill>
                  <a:srgbClr val="008000"/>
                </a:solidFill>
                <a:latin typeface="華康儷中黑" panose="020B0509000000000000" pitchFamily="49" charset="-120"/>
                <a:ea typeface="華康儷中黑" panose="020B0509000000000000" pitchFamily="49" charset="-120"/>
              </a:rPr>
              <a:t>丸裝</a:t>
            </a:r>
            <a:endParaRPr lang="en-US" sz="2200" dirty="0">
              <a:solidFill>
                <a:srgbClr val="008000"/>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xmlns="" val="1186258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13"/>
          <p:cNvGrpSpPr/>
          <p:nvPr/>
        </p:nvGrpSpPr>
        <p:grpSpPr>
          <a:xfrm>
            <a:off x="987452" y="1333489"/>
            <a:ext cx="7370762" cy="3810027"/>
            <a:chOff x="714348" y="916041"/>
            <a:chExt cx="8001056" cy="3066592"/>
          </a:xfrm>
        </p:grpSpPr>
        <p:grpSp>
          <p:nvGrpSpPr>
            <p:cNvPr id="3" name="Group 4"/>
            <p:cNvGrpSpPr/>
            <p:nvPr/>
          </p:nvGrpSpPr>
          <p:grpSpPr>
            <a:xfrm>
              <a:off x="2714612" y="916041"/>
              <a:ext cx="3501933" cy="2798717"/>
              <a:chOff x="2714612" y="916041"/>
              <a:chExt cx="3501933" cy="2798717"/>
            </a:xfrm>
          </p:grpSpPr>
          <p:pic>
            <p:nvPicPr>
              <p:cNvPr id="6" name="Picture 2"/>
              <p:cNvPicPr>
                <a:picLocks noChangeAspect="1" noChangeArrowheads="1"/>
              </p:cNvPicPr>
              <p:nvPr/>
            </p:nvPicPr>
            <p:blipFill>
              <a:blip r:embed="rId2" cstate="screen"/>
              <a:srcRect/>
              <a:stretch>
                <a:fillRect/>
              </a:stretch>
            </p:blipFill>
            <p:spPr bwMode="auto">
              <a:xfrm>
                <a:off x="2804322" y="1010747"/>
                <a:ext cx="3339313" cy="1923757"/>
              </a:xfrm>
              <a:prstGeom prst="rect">
                <a:avLst/>
              </a:prstGeom>
              <a:noFill/>
              <a:ln w="9525">
                <a:noFill/>
                <a:miter lim="800000"/>
                <a:headEnd/>
                <a:tailEnd/>
              </a:ln>
              <a:effectLst/>
            </p:spPr>
          </p:pic>
          <p:pic>
            <p:nvPicPr>
              <p:cNvPr id="7" name="Picture 6" descr="fghryhteh.png"/>
              <p:cNvPicPr>
                <a:picLocks noChangeAspect="1"/>
              </p:cNvPicPr>
              <p:nvPr/>
            </p:nvPicPr>
            <p:blipFill>
              <a:blip r:embed="rId3" cstate="screen"/>
              <a:stretch>
                <a:fillRect/>
              </a:stretch>
            </p:blipFill>
            <p:spPr>
              <a:xfrm>
                <a:off x="2714612" y="916041"/>
                <a:ext cx="3501933" cy="2798717"/>
              </a:xfrm>
              <a:prstGeom prst="rect">
                <a:avLst/>
              </a:prstGeom>
            </p:spPr>
          </p:pic>
        </p:grpSp>
        <p:grpSp>
          <p:nvGrpSpPr>
            <p:cNvPr id="5" name="Group 7"/>
            <p:cNvGrpSpPr/>
            <p:nvPr/>
          </p:nvGrpSpPr>
          <p:grpSpPr>
            <a:xfrm>
              <a:off x="5286380" y="1928808"/>
              <a:ext cx="3429024" cy="1928826"/>
              <a:chOff x="571472" y="928676"/>
              <a:chExt cx="6072230" cy="3714776"/>
            </a:xfrm>
          </p:grpSpPr>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1285852" y="1054043"/>
                <a:ext cx="4649047" cy="3169623"/>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descr="C:\Users\user\Desktop\Shop.com\MacBook_Pro_Retina.png"/>
              <p:cNvPicPr>
                <a:picLocks noChangeAspect="1" noChangeArrowheads="1"/>
              </p:cNvPicPr>
              <p:nvPr/>
            </p:nvPicPr>
            <p:blipFill>
              <a:blip r:embed="rId5" cstate="screen"/>
              <a:srcRect/>
              <a:stretch>
                <a:fillRect/>
              </a:stretch>
            </p:blipFill>
            <p:spPr bwMode="auto">
              <a:xfrm>
                <a:off x="571472" y="928676"/>
                <a:ext cx="6072230" cy="3714776"/>
              </a:xfrm>
              <a:prstGeom prst="rect">
                <a:avLst/>
              </a:prstGeom>
              <a:noFill/>
            </p:spPr>
          </p:pic>
        </p:grpSp>
        <p:grpSp>
          <p:nvGrpSpPr>
            <p:cNvPr id="8" name="Group 10"/>
            <p:cNvGrpSpPr/>
            <p:nvPr/>
          </p:nvGrpSpPr>
          <p:grpSpPr>
            <a:xfrm>
              <a:off x="714348" y="2000246"/>
              <a:ext cx="2643182" cy="1982387"/>
              <a:chOff x="-214346" y="1428742"/>
              <a:chExt cx="2643182" cy="1982387"/>
            </a:xfrm>
          </p:grpSpPr>
          <p:pic>
            <p:nvPicPr>
              <p:cNvPr id="12" name="Picture 4"/>
              <p:cNvPicPr>
                <a:picLocks noChangeAspect="1" noChangeArrowheads="1"/>
              </p:cNvPicPr>
              <p:nvPr/>
            </p:nvPicPr>
            <p:blipFill>
              <a:blip r:embed="rId6" cstate="screen"/>
              <a:srcRect/>
              <a:stretch>
                <a:fillRect/>
              </a:stretch>
            </p:blipFill>
            <p:spPr bwMode="auto">
              <a:xfrm>
                <a:off x="142844" y="1714495"/>
                <a:ext cx="2000265" cy="1357322"/>
              </a:xfrm>
              <a:prstGeom prst="rect">
                <a:avLst/>
              </a:prstGeom>
              <a:noFill/>
              <a:ln w="9525">
                <a:noFill/>
                <a:miter lim="800000"/>
                <a:headEnd/>
                <a:tailEnd/>
              </a:ln>
              <a:effectLst/>
            </p:spPr>
          </p:pic>
          <p:pic>
            <p:nvPicPr>
              <p:cNvPr id="13" name="Picture 12" descr="rtrwetrwetr.png"/>
              <p:cNvPicPr>
                <a:picLocks noChangeAspect="1"/>
              </p:cNvPicPr>
              <p:nvPr/>
            </p:nvPicPr>
            <p:blipFill>
              <a:blip r:embed="rId7" cstate="screen"/>
              <a:stretch>
                <a:fillRect/>
              </a:stretch>
            </p:blipFill>
            <p:spPr>
              <a:xfrm>
                <a:off x="-214346" y="1428742"/>
                <a:ext cx="2643182" cy="1982387"/>
              </a:xfrm>
              <a:prstGeom prst="rect">
                <a:avLst/>
              </a:prstGeom>
            </p:spPr>
          </p:pic>
        </p:grpSp>
      </p:grpSp>
      <p:sp>
        <p:nvSpPr>
          <p:cNvPr id="15" name="Rectangle 14"/>
          <p:cNvSpPr/>
          <p:nvPr/>
        </p:nvSpPr>
        <p:spPr>
          <a:xfrm>
            <a:off x="0" y="0"/>
            <a:ext cx="9144000" cy="4762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6" name="Rectangle 15"/>
          <p:cNvSpPr/>
          <p:nvPr/>
        </p:nvSpPr>
        <p:spPr>
          <a:xfrm>
            <a:off x="0" y="5810268"/>
            <a:ext cx="9144000" cy="104773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4" name="Rectangle 3"/>
          <p:cNvSpPr/>
          <p:nvPr/>
        </p:nvSpPr>
        <p:spPr>
          <a:xfrm>
            <a:off x="0" y="5112640"/>
            <a:ext cx="9067799" cy="954107"/>
          </a:xfrm>
          <a:prstGeom prst="rect">
            <a:avLst/>
          </a:prstGeom>
        </p:spPr>
        <p:txBody>
          <a:bodyPr wrap="square">
            <a:spAutoFit/>
          </a:bodyPr>
          <a:lstStyle/>
          <a:p>
            <a:pPr algn="ctr"/>
            <a:r>
              <a:rPr lang="zh-TW" altLang="en-US" sz="2800" dirty="0">
                <a:ln>
                  <a:solidFill>
                    <a:prstClr val="white"/>
                  </a:solidFill>
                </a:ln>
                <a:solidFill>
                  <a:prstClr val="white"/>
                </a:solidFill>
                <a:latin typeface="華康儷細黑" panose="020B0309000000000000" pitchFamily="49" charset="-120"/>
                <a:ea typeface="華康儷細黑" panose="020B0309000000000000" pitchFamily="49" charset="-120"/>
              </a:rPr>
              <a:t>全新</a:t>
            </a:r>
            <a:r>
              <a:rPr lang="en-US" altLang="zh-TW" sz="2800" dirty="0">
                <a:ln>
                  <a:solidFill>
                    <a:prstClr val="white"/>
                  </a:solidFill>
                </a:ln>
                <a:solidFill>
                  <a:prstClr val="white"/>
                </a:solidFill>
                <a:latin typeface="Segoe UI Light" pitchFamily="34" charset="0"/>
              </a:rPr>
              <a:t>HK.SHOP.COM</a:t>
            </a:r>
            <a:r>
              <a:rPr lang="zh-TW" altLang="en-US" sz="2800" dirty="0">
                <a:ln>
                  <a:solidFill>
                    <a:prstClr val="white"/>
                  </a:solidFill>
                </a:ln>
                <a:solidFill>
                  <a:prstClr val="white"/>
                </a:solidFill>
                <a:latin typeface="華康儷細黑" panose="020B0309000000000000" pitchFamily="49" charset="-120"/>
                <a:ea typeface="華康儷細黑" panose="020B0309000000000000" pitchFamily="49" charset="-120"/>
              </a:rPr>
              <a:t>即將推出 </a:t>
            </a:r>
            <a:r>
              <a:rPr lang="en-US" sz="2800" dirty="0">
                <a:ln>
                  <a:solidFill>
                    <a:prstClr val="white"/>
                  </a:solidFill>
                </a:ln>
                <a:solidFill>
                  <a:prstClr val="white"/>
                </a:solidFill>
                <a:latin typeface="Segoe UI Light" pitchFamily="34" charset="0"/>
              </a:rPr>
              <a:t>!</a:t>
            </a:r>
          </a:p>
          <a:p>
            <a:pPr algn="ctr"/>
            <a:r>
              <a:rPr lang="en-US" sz="2800" dirty="0">
                <a:ln>
                  <a:solidFill>
                    <a:prstClr val="white"/>
                  </a:solidFill>
                </a:ln>
                <a:solidFill>
                  <a:prstClr val="white"/>
                </a:solidFill>
                <a:latin typeface="Segoe UI Light" pitchFamily="34" charset="0"/>
              </a:rPr>
              <a:t>A new </a:t>
            </a:r>
            <a:r>
              <a:rPr lang="en-US" altLang="zh-TW" sz="2800" dirty="0">
                <a:ln>
                  <a:solidFill>
                    <a:prstClr val="white"/>
                  </a:solidFill>
                </a:ln>
                <a:solidFill>
                  <a:prstClr val="white"/>
                </a:solidFill>
                <a:latin typeface="Segoe UI Light" pitchFamily="34" charset="0"/>
              </a:rPr>
              <a:t>HK.SHOP.COM </a:t>
            </a:r>
            <a:r>
              <a:rPr lang="en-US" sz="2800" dirty="0">
                <a:ln>
                  <a:solidFill>
                    <a:prstClr val="white"/>
                  </a:solidFill>
                </a:ln>
                <a:solidFill>
                  <a:prstClr val="white"/>
                </a:solidFill>
                <a:latin typeface="Segoe UI Light" pitchFamily="34" charset="0"/>
              </a:rPr>
              <a:t>homepage to be launched !</a:t>
            </a:r>
            <a:endParaRPr lang="en-MY" sz="2800" dirty="0">
              <a:ln>
                <a:solidFill>
                  <a:prstClr val="white"/>
                </a:solidFill>
              </a:ln>
              <a:solidFill>
                <a:prstClr val="white"/>
              </a:solidFill>
              <a:latin typeface="Segoe UI Light" pitchFamily="34" charset="0"/>
            </a:endParaRPr>
          </a:p>
        </p:txBody>
      </p:sp>
    </p:spTree>
    <p:extLst>
      <p:ext uri="{BB962C8B-B14F-4D97-AF65-F5344CB8AC3E}">
        <p14:creationId xmlns:p14="http://schemas.microsoft.com/office/powerpoint/2010/main" xmlns="" val="36552379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23554" name="圖片 7" descr="MTG_Reg_logo RGB.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21" descr="hoklas 827 S MED (colour).bmp"/>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矩形 6"/>
          <p:cNvSpPr>
            <a:spLocks noChangeArrowheads="1"/>
          </p:cNvSpPr>
          <p:nvPr/>
        </p:nvSpPr>
        <p:spPr bwMode="auto">
          <a:xfrm>
            <a:off x="2124075" y="195263"/>
            <a:ext cx="4502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latin typeface="Adobe 繁黑體 Std B" charset="-120"/>
                <a:ea typeface="Adobe 繁黑體 Std B" charset="-120"/>
              </a:rPr>
              <a:t>G4 - 5大優點 5 Advantages</a:t>
            </a:r>
            <a:endParaRPr lang="zh-TW" altLang="en-US" sz="2800" smtClean="0">
              <a:solidFill>
                <a:prstClr val="black"/>
              </a:solidFill>
              <a:latin typeface="Adobe 繁黑體 Std B" charset="-120"/>
              <a:ea typeface="Adobe 繁黑體 Std B" charset="-120"/>
            </a:endParaRPr>
          </a:p>
        </p:txBody>
      </p:sp>
      <p:sp>
        <p:nvSpPr>
          <p:cNvPr id="27653" name="Rectangle 8"/>
          <p:cNvSpPr>
            <a:spLocks noChangeArrowheads="1"/>
          </p:cNvSpPr>
          <p:nvPr/>
        </p:nvSpPr>
        <p:spPr bwMode="auto">
          <a:xfrm>
            <a:off x="1936750" y="2390775"/>
            <a:ext cx="5988050" cy="418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1. 安全 Safe </a:t>
            </a: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      ~ 1/10 風險 Risk (只需3 </a:t>
            </a:r>
            <a:r>
              <a:rPr lang="en-US" altLang="en-US" sz="1900" dirty="0" err="1" smtClean="0">
                <a:solidFill>
                  <a:prstClr val="black"/>
                </a:solidFill>
                <a:latin typeface="Adobe 繁黑體 Std B" charset="-120"/>
                <a:ea typeface="Adobe 繁黑體 Std B" charset="-120"/>
              </a:rPr>
              <a:t>mL抽血</a:t>
            </a:r>
            <a:r>
              <a:rPr lang="en-US" altLang="ja-JP" sz="1900" dirty="0" smtClean="0">
                <a:solidFill>
                  <a:prstClr val="black"/>
                </a:solidFill>
                <a:latin typeface="Adobe 繁黑體 Std B" charset="-120"/>
                <a:ea typeface="Adobe 繁黑體 Std B" charset="-120"/>
              </a:rPr>
              <a:t>)</a:t>
            </a:r>
          </a:p>
          <a:p>
            <a:pPr defTabSz="457200" eaLnBrk="1" fontAlgn="base" hangingPunct="1">
              <a:spcBef>
                <a:spcPct val="0"/>
              </a:spcBef>
              <a:spcAft>
                <a:spcPct val="0"/>
              </a:spcAft>
            </a:pPr>
            <a:endParaRPr lang="en-US" altLang="en-US" sz="1900" dirty="0" smtClean="0">
              <a:solidFill>
                <a:prstClr val="black"/>
              </a:solidFill>
              <a:latin typeface="Adobe 繁黑體 Std B" charset="-120"/>
              <a:ea typeface="Adobe 繁黑體 Std B" charset="-120"/>
            </a:endParaRP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2. 省時 Fast </a:t>
            </a: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      ~ 1/10 時間 Time (只需花數分鐘時間</a:t>
            </a:r>
            <a:r>
              <a:rPr lang="en-US" altLang="ja-JP" sz="1900" dirty="0" smtClean="0">
                <a:solidFill>
                  <a:prstClr val="black"/>
                </a:solidFill>
                <a:latin typeface="Adobe 繁黑體 Std B" charset="-120"/>
                <a:ea typeface="Adobe 繁黑體 Std B" charset="-120"/>
              </a:rPr>
              <a:t>)</a:t>
            </a:r>
          </a:p>
          <a:p>
            <a:pPr defTabSz="457200" eaLnBrk="1" fontAlgn="base" hangingPunct="1">
              <a:spcBef>
                <a:spcPct val="0"/>
              </a:spcBef>
              <a:spcAft>
                <a:spcPct val="0"/>
              </a:spcAft>
              <a:buFont typeface="Calibri" pitchFamily="34" charset="0"/>
              <a:buAutoNum type="arabicPeriod"/>
            </a:pPr>
            <a:endParaRPr lang="en-US" altLang="en-US" sz="1900" dirty="0" smtClean="0">
              <a:solidFill>
                <a:prstClr val="black"/>
              </a:solidFill>
              <a:latin typeface="Adobe 繁黑體 Std B" charset="-120"/>
              <a:ea typeface="Adobe 繁黑體 Std B" charset="-120"/>
            </a:endParaRP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3. 經濟 Low cost</a:t>
            </a: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      ~ 1/8 費用 Fee (HKD 880)</a:t>
            </a:r>
          </a:p>
          <a:p>
            <a:pPr defTabSz="457200" eaLnBrk="1" fontAlgn="base" hangingPunct="1">
              <a:spcBef>
                <a:spcPct val="0"/>
              </a:spcBef>
              <a:spcAft>
                <a:spcPct val="0"/>
              </a:spcAft>
              <a:buFont typeface="Calibri" pitchFamily="34" charset="0"/>
              <a:buAutoNum type="arabicPeriod"/>
            </a:pPr>
            <a:endParaRPr lang="en-US" altLang="en-US" sz="1900" dirty="0" smtClean="0">
              <a:solidFill>
                <a:prstClr val="black"/>
              </a:solidFill>
              <a:latin typeface="Adobe 繁黑體 Std B" charset="-120"/>
              <a:ea typeface="Adobe 繁黑體 Std B" charset="-120"/>
            </a:endParaRP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4. 準確 Accuracy</a:t>
            </a: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     - 準確度</a:t>
            </a:r>
            <a:r>
              <a:rPr lang="en-US" altLang="ja-JP" sz="1900" dirty="0" smtClean="0">
                <a:solidFill>
                  <a:prstClr val="black"/>
                </a:solidFill>
                <a:latin typeface="Adobe 繁黑體 Std B" charset="-120"/>
                <a:ea typeface="Adobe 繁黑體 Std B" charset="-120"/>
              </a:rPr>
              <a:t> ~ 94%, </a:t>
            </a:r>
            <a:r>
              <a:rPr lang="en-US" altLang="en-US" sz="1900" dirty="0" smtClean="0">
                <a:solidFill>
                  <a:prstClr val="black"/>
                </a:solidFill>
                <a:latin typeface="Adobe 繁黑體 Std B" charset="-120"/>
                <a:ea typeface="Adobe 繁黑體 Std B" charset="-120"/>
              </a:rPr>
              <a:t>特異性</a:t>
            </a:r>
            <a:r>
              <a:rPr lang="en-US" altLang="ja-JP" sz="1900" dirty="0" smtClean="0">
                <a:solidFill>
                  <a:prstClr val="black"/>
                </a:solidFill>
                <a:latin typeface="Adobe 繁黑體 Std B" charset="-120"/>
                <a:ea typeface="Adobe 繁黑體 Std B" charset="-120"/>
              </a:rPr>
              <a:t> &gt; 93%</a:t>
            </a:r>
          </a:p>
          <a:p>
            <a:pPr defTabSz="457200" eaLnBrk="1" fontAlgn="base" hangingPunct="1">
              <a:spcBef>
                <a:spcPct val="0"/>
              </a:spcBef>
              <a:spcAft>
                <a:spcPct val="0"/>
              </a:spcAft>
              <a:buFont typeface="Calibri" pitchFamily="34" charset="0"/>
              <a:buAutoNum type="arabicPeriod"/>
            </a:pPr>
            <a:endParaRPr lang="en-US" altLang="en-US" sz="1900" dirty="0" smtClean="0">
              <a:solidFill>
                <a:prstClr val="black"/>
              </a:solidFill>
              <a:latin typeface="Adobe 繁黑體 Std B" charset="-120"/>
              <a:ea typeface="Adobe 繁黑體 Std B" charset="-120"/>
            </a:endParaRP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5. 可靠 Reliable</a:t>
            </a:r>
          </a:p>
          <a:p>
            <a:pPr defTabSz="457200" eaLnBrk="1" fontAlgn="base" hangingPunct="1">
              <a:spcBef>
                <a:spcPct val="0"/>
              </a:spcBef>
              <a:spcAft>
                <a:spcPct val="0"/>
              </a:spcAft>
            </a:pPr>
            <a:r>
              <a:rPr lang="en-US" altLang="en-US" sz="1900" dirty="0" smtClean="0">
                <a:solidFill>
                  <a:prstClr val="black"/>
                </a:solidFill>
                <a:latin typeface="Adobe 繁黑體 Std B" charset="-120"/>
                <a:ea typeface="Adobe 繁黑體 Std B" charset="-120"/>
              </a:rPr>
              <a:t>     -  已獲 FDA, CE IVD &amp; CFDA 註冊 Registered</a:t>
            </a:r>
          </a:p>
        </p:txBody>
      </p:sp>
      <p:sp>
        <p:nvSpPr>
          <p:cNvPr id="23558" name="Rectangle 1"/>
          <p:cNvSpPr>
            <a:spLocks noChangeArrowheads="1"/>
          </p:cNvSpPr>
          <p:nvPr/>
        </p:nvSpPr>
        <p:spPr bwMode="auto">
          <a:xfrm>
            <a:off x="1727200" y="1198563"/>
            <a:ext cx="5419725" cy="46196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prstClr val="white"/>
                </a:solidFill>
              </a:rPr>
              <a:t> 全球超過50,000名人士已使用過本檢測</a:t>
            </a:r>
          </a:p>
        </p:txBody>
      </p:sp>
      <p:sp>
        <p:nvSpPr>
          <p:cNvPr id="23559" name="TextBox 1"/>
          <p:cNvSpPr txBox="1">
            <a:spLocks noChangeArrowheads="1"/>
          </p:cNvSpPr>
          <p:nvPr/>
        </p:nvSpPr>
        <p:spPr bwMode="auto">
          <a:xfrm>
            <a:off x="9812338" y="1909763"/>
            <a:ext cx="185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endParaRPr lang="en-US" altLang="en-US" sz="1800" smtClean="0">
              <a:solidFill>
                <a:prstClr val="black"/>
              </a:solidFill>
            </a:endParaRPr>
          </a:p>
        </p:txBody>
      </p:sp>
      <p:sp>
        <p:nvSpPr>
          <p:cNvPr id="23560" name="TextBox 5"/>
          <p:cNvSpPr txBox="1">
            <a:spLocks noChangeArrowheads="1"/>
          </p:cNvSpPr>
          <p:nvPr/>
        </p:nvSpPr>
        <p:spPr bwMode="auto">
          <a:xfrm flipH="1">
            <a:off x="1712913" y="1660525"/>
            <a:ext cx="54340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000" smtClean="0">
                <a:solidFill>
                  <a:prstClr val="black"/>
                </a:solidFill>
              </a:rPr>
              <a:t>Over 50,000 people have been screened by G4 </a:t>
            </a:r>
          </a:p>
        </p:txBody>
      </p:sp>
    </p:spTree>
    <p:extLst>
      <p:ext uri="{BB962C8B-B14F-4D97-AF65-F5344CB8AC3E}">
        <p14:creationId xmlns:p14="http://schemas.microsoft.com/office/powerpoint/2010/main" xmlns="" val="1614316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coupon - MTG G4 880 140426-01.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34950" y="1090613"/>
            <a:ext cx="2622550" cy="56308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a:cxnSpLocks noChangeShapeType="1"/>
          </p:cNvCxnSpPr>
          <p:nvPr/>
        </p:nvCxnSpPr>
        <p:spPr bwMode="auto">
          <a:xfrm>
            <a:off x="2209800" y="838200"/>
            <a:ext cx="6934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24579" name="圖片 7" descr="MTG_Reg_logo RGB.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1113" y="0"/>
            <a:ext cx="1946275"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21" descr="hoklas 827 S MED (colour).bmp"/>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412163" y="115888"/>
            <a:ext cx="717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矩形 6"/>
          <p:cNvSpPr>
            <a:spLocks noChangeArrowheads="1"/>
          </p:cNvSpPr>
          <p:nvPr/>
        </p:nvSpPr>
        <p:spPr bwMode="auto">
          <a:xfrm>
            <a:off x="2124075" y="195263"/>
            <a:ext cx="5186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latin typeface="Adobe 繁黑體 Std B" charset="-120"/>
                <a:ea typeface="Adobe 繁黑體 Std B" charset="-120"/>
              </a:rPr>
              <a:t>特別優惠 Special Offer for MHK</a:t>
            </a:r>
            <a:endParaRPr lang="zh-TW" altLang="en-US" sz="2800" smtClean="0">
              <a:solidFill>
                <a:prstClr val="black"/>
              </a:solidFill>
              <a:latin typeface="Adobe 繁黑體 Std B" charset="-120"/>
              <a:ea typeface="Adobe 繁黑體 Std B" charset="-120"/>
            </a:endParaRPr>
          </a:p>
        </p:txBody>
      </p:sp>
      <p:sp>
        <p:nvSpPr>
          <p:cNvPr id="24582" name="TextBox 12"/>
          <p:cNvSpPr txBox="1">
            <a:spLocks noChangeArrowheads="1"/>
          </p:cNvSpPr>
          <p:nvPr/>
        </p:nvSpPr>
        <p:spPr bwMode="auto">
          <a:xfrm>
            <a:off x="3811588" y="1917700"/>
            <a:ext cx="4354512" cy="5238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rPr>
              <a:t>檢測禮券 Coupon:  HKD 880</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889875" y="3149600"/>
            <a:ext cx="6889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7889875" y="4708525"/>
            <a:ext cx="72072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21"/>
          <p:cNvGrpSpPr>
            <a:grpSpLocks/>
          </p:cNvGrpSpPr>
          <p:nvPr/>
        </p:nvGrpSpPr>
        <p:grpSpPr bwMode="auto">
          <a:xfrm>
            <a:off x="3227388" y="4545013"/>
            <a:ext cx="4808537" cy="1785937"/>
            <a:chOff x="3227151" y="4544885"/>
            <a:chExt cx="4808025" cy="1786527"/>
          </a:xfrm>
        </p:grpSpPr>
        <p:sp>
          <p:nvSpPr>
            <p:cNvPr id="24590" name="TextBox 15"/>
            <p:cNvSpPr txBox="1">
              <a:spLocks noChangeArrowheads="1"/>
            </p:cNvSpPr>
            <p:nvPr/>
          </p:nvSpPr>
          <p:spPr bwMode="auto">
            <a:xfrm>
              <a:off x="4016127" y="4576374"/>
              <a:ext cx="4019049"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rPr>
                <a:t>每天首100張, 買一送一</a:t>
              </a:r>
            </a:p>
            <a:p>
              <a:pPr defTabSz="457200" eaLnBrk="1" fontAlgn="base" hangingPunct="1">
                <a:spcBef>
                  <a:spcPct val="0"/>
                </a:spcBef>
                <a:spcAft>
                  <a:spcPct val="0"/>
                </a:spcAft>
              </a:pPr>
              <a:r>
                <a:rPr lang="en-US" altLang="en-US" smtClean="0">
                  <a:solidFill>
                    <a:prstClr val="black"/>
                  </a:solidFill>
                </a:rPr>
                <a:t>Buy 1 get 1 free for </a:t>
              </a:r>
            </a:p>
            <a:p>
              <a:pPr defTabSz="457200" eaLnBrk="1" fontAlgn="base" hangingPunct="1">
                <a:spcBef>
                  <a:spcPct val="0"/>
                </a:spcBef>
                <a:spcAft>
                  <a:spcPct val="0"/>
                </a:spcAft>
              </a:pPr>
              <a:r>
                <a:rPr lang="en-US" altLang="en-US" smtClean="0">
                  <a:solidFill>
                    <a:prstClr val="black"/>
                  </a:solidFill>
                </a:rPr>
                <a:t>the first 100 coupons each day</a:t>
              </a:r>
            </a:p>
          </p:txBody>
        </p:sp>
        <p:sp>
          <p:nvSpPr>
            <p:cNvPr id="24591" name="TextBox 17"/>
            <p:cNvSpPr txBox="1">
              <a:spLocks noChangeArrowheads="1"/>
            </p:cNvSpPr>
            <p:nvPr/>
          </p:nvSpPr>
          <p:spPr bwMode="auto">
            <a:xfrm>
              <a:off x="3227151" y="4544885"/>
              <a:ext cx="58441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rPr>
                <a:t>(2)</a:t>
              </a:r>
            </a:p>
          </p:txBody>
        </p:sp>
        <p:sp>
          <p:nvSpPr>
            <p:cNvPr id="24592" name="TextBox 20"/>
            <p:cNvSpPr txBox="1">
              <a:spLocks noChangeArrowheads="1"/>
            </p:cNvSpPr>
            <p:nvPr/>
          </p:nvSpPr>
          <p:spPr bwMode="auto">
            <a:xfrm>
              <a:off x="4083534" y="5869747"/>
              <a:ext cx="383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prstClr val="black"/>
                  </a:solidFill>
                </a:rPr>
                <a:t>(Only for 3</a:t>
              </a:r>
              <a:r>
                <a:rPr lang="en-US" altLang="en-US" baseline="30000" smtClean="0">
                  <a:solidFill>
                    <a:prstClr val="black"/>
                  </a:solidFill>
                </a:rPr>
                <a:t>rd</a:t>
              </a:r>
              <a:r>
                <a:rPr lang="en-US" altLang="en-US" smtClean="0">
                  <a:solidFill>
                    <a:prstClr val="black"/>
                  </a:solidFill>
                </a:rPr>
                <a:t> &amp; 4</a:t>
              </a:r>
              <a:r>
                <a:rPr lang="en-US" altLang="en-US" baseline="30000" smtClean="0">
                  <a:solidFill>
                    <a:prstClr val="black"/>
                  </a:solidFill>
                </a:rPr>
                <a:t>th </a:t>
              </a:r>
              <a:r>
                <a:rPr lang="en-US" altLang="en-US" smtClean="0">
                  <a:solidFill>
                    <a:prstClr val="black"/>
                  </a:solidFill>
                </a:rPr>
                <a:t>May, 2014)  </a:t>
              </a:r>
            </a:p>
          </p:txBody>
        </p:sp>
      </p:grpSp>
      <p:grpSp>
        <p:nvGrpSpPr>
          <p:cNvPr id="3" name="Group 23"/>
          <p:cNvGrpSpPr>
            <a:grpSpLocks/>
          </p:cNvGrpSpPr>
          <p:nvPr/>
        </p:nvGrpSpPr>
        <p:grpSpPr bwMode="auto">
          <a:xfrm>
            <a:off x="3227388" y="3192463"/>
            <a:ext cx="3859212" cy="823912"/>
            <a:chOff x="3227151" y="3191922"/>
            <a:chExt cx="3858686" cy="825237"/>
          </a:xfrm>
        </p:grpSpPr>
        <p:sp>
          <p:nvSpPr>
            <p:cNvPr id="24587" name="TextBox 11"/>
            <p:cNvSpPr txBox="1">
              <a:spLocks noChangeArrowheads="1"/>
            </p:cNvSpPr>
            <p:nvPr/>
          </p:nvSpPr>
          <p:spPr bwMode="auto">
            <a:xfrm>
              <a:off x="4083534" y="3283742"/>
              <a:ext cx="6233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rPr>
                <a:t>5%</a:t>
              </a:r>
            </a:p>
          </p:txBody>
        </p:sp>
        <p:sp>
          <p:nvSpPr>
            <p:cNvPr id="24588" name="TextBox 16"/>
            <p:cNvSpPr txBox="1">
              <a:spLocks noChangeArrowheads="1"/>
            </p:cNvSpPr>
            <p:nvPr/>
          </p:nvSpPr>
          <p:spPr bwMode="auto">
            <a:xfrm>
              <a:off x="3227151" y="3283742"/>
              <a:ext cx="58441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black"/>
                  </a:solidFill>
                </a:rPr>
                <a:t>(1)</a:t>
              </a:r>
            </a:p>
          </p:txBody>
        </p:sp>
        <p:pic>
          <p:nvPicPr>
            <p:cNvPr id="24589" name="Picture 22"/>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880299" y="3191922"/>
              <a:ext cx="2205538" cy="82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532527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545458484.png"/>
          <p:cNvPicPr>
            <a:picLocks noChangeAspect="1"/>
          </p:cNvPicPr>
          <p:nvPr/>
        </p:nvPicPr>
        <p:blipFill>
          <a:blip r:embed="rId2" cstate="screen">
            <a:extLst>
              <a:ext uri="{28A0092B-C50C-407E-A947-70E740481C1C}">
                <a14:useLocalDpi xmlns:a14="http://schemas.microsoft.com/office/drawing/2010/main" xmlns=""/>
              </a:ext>
            </a:extLst>
          </a:blip>
          <a:srcRect l="4286"/>
          <a:stretch>
            <a:fillRect/>
          </a:stretch>
        </p:blipFill>
        <p:spPr>
          <a:xfrm>
            <a:off x="0" y="45528"/>
            <a:ext cx="4786314" cy="6812472"/>
          </a:xfrm>
          <a:prstGeom prst="rect">
            <a:avLst/>
          </a:prstGeom>
        </p:spPr>
      </p:pic>
      <p:sp>
        <p:nvSpPr>
          <p:cNvPr id="6" name="Rectangle 5"/>
          <p:cNvSpPr/>
          <p:nvPr/>
        </p:nvSpPr>
        <p:spPr>
          <a:xfrm>
            <a:off x="4714876" y="0"/>
            <a:ext cx="4429156"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5072066" y="1809833"/>
            <a:ext cx="3857620" cy="3693319"/>
          </a:xfrm>
          <a:prstGeom prst="rect">
            <a:avLst/>
          </a:prstGeom>
        </p:spPr>
        <p:txBody>
          <a:bodyPr wrap="square">
            <a:spAutoFit/>
          </a:bodyPr>
          <a:lstStyle/>
          <a:p>
            <a:pPr algn="ctr"/>
            <a:r>
              <a:rPr lang="zh-TW" altLang="en-US" sz="2800" dirty="0">
                <a:ln>
                  <a:solidFill>
                    <a:prstClr val="white"/>
                  </a:solidFill>
                </a:ln>
                <a:solidFill>
                  <a:prstClr val="white"/>
                </a:solidFill>
                <a:latin typeface="華康儷細黑" panose="020B0309000000000000" pitchFamily="49" charset="-120"/>
                <a:ea typeface="華康儷細黑" panose="020B0309000000000000" pitchFamily="49" charset="-120"/>
              </a:rPr>
              <a:t>推廣團隊不斷為你搜尋最好的優惠，帶給你及你的顧客。</a:t>
            </a:r>
            <a:endParaRPr lang="en-US" sz="2800" dirty="0">
              <a:ln>
                <a:solidFill>
                  <a:prstClr val="white"/>
                </a:solidFill>
              </a:ln>
              <a:solidFill>
                <a:prstClr val="white"/>
              </a:solidFill>
              <a:latin typeface="華康儷細黑" panose="020B0309000000000000" pitchFamily="49" charset="-120"/>
              <a:ea typeface="華康儷細黑" panose="020B0309000000000000" pitchFamily="49" charset="-120"/>
            </a:endParaRPr>
          </a:p>
          <a:p>
            <a:pPr algn="ctr"/>
            <a:r>
              <a:rPr lang="en-US" sz="2500" dirty="0">
                <a:ln>
                  <a:solidFill>
                    <a:prstClr val="white"/>
                  </a:solidFill>
                </a:ln>
                <a:solidFill>
                  <a:prstClr val="white"/>
                </a:solidFill>
                <a:latin typeface="Segoe UI Light" pitchFamily="34" charset="0"/>
              </a:rPr>
              <a:t>You also have a team of professional marketing merchandisers that continually find all the best deals and offers for you and your customers.</a:t>
            </a:r>
          </a:p>
        </p:txBody>
      </p:sp>
    </p:spTree>
    <p:extLst>
      <p:ext uri="{BB962C8B-B14F-4D97-AF65-F5344CB8AC3E}">
        <p14:creationId xmlns:p14="http://schemas.microsoft.com/office/powerpoint/2010/main" xmlns="" val="1228871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chrisw\Desktop\hot deal page 2.pn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152400"/>
            <a:ext cx="9161253"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60244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p:cNvSpPr/>
          <p:nvPr/>
        </p:nvSpPr>
        <p:spPr>
          <a:xfrm>
            <a:off x="1562049" y="2590800"/>
            <a:ext cx="6006003" cy="1569660"/>
          </a:xfrm>
          <a:prstGeom prst="rect">
            <a:avLst/>
          </a:prstGeom>
        </p:spPr>
        <p:txBody>
          <a:bodyPr wrap="none">
            <a:spAutoFit/>
          </a:bodyPr>
          <a:lstStyle/>
          <a:p>
            <a:pPr algn="ctr"/>
            <a:r>
              <a:rPr lang="zh-TW" altLang="en-US" sz="5600" dirty="0">
                <a:ln>
                  <a:solidFill>
                    <a:srgbClr val="FFC000"/>
                  </a:solidFill>
                </a:ln>
                <a:solidFill>
                  <a:srgbClr val="FFC000"/>
                </a:solidFill>
                <a:latin typeface="華康儷中黑" panose="020B0509000000000000" pitchFamily="49" charset="-120"/>
                <a:ea typeface="華康儷中黑" panose="020B0509000000000000" pitchFamily="49" charset="-120"/>
              </a:rPr>
              <a:t>年會現場優惠</a:t>
            </a:r>
            <a:endParaRPr lang="en-MY" sz="5600" dirty="0">
              <a:ln>
                <a:solidFill>
                  <a:srgbClr val="FFC000"/>
                </a:solidFill>
              </a:ln>
              <a:solidFill>
                <a:srgbClr val="FFC000"/>
              </a:solidFill>
              <a:latin typeface="華康儷中黑" panose="020B0509000000000000" pitchFamily="49" charset="-120"/>
              <a:ea typeface="華康儷中黑" panose="020B0509000000000000" pitchFamily="49" charset="-120"/>
            </a:endParaRPr>
          </a:p>
          <a:p>
            <a:pPr algn="ctr"/>
            <a:r>
              <a:rPr lang="en-US" sz="4000" dirty="0">
                <a:ln>
                  <a:solidFill>
                    <a:srgbClr val="FFC000"/>
                  </a:solidFill>
                </a:ln>
                <a:solidFill>
                  <a:srgbClr val="FFC000"/>
                </a:solidFill>
                <a:latin typeface="Segoe UI Light" pitchFamily="34" charset="0"/>
              </a:rPr>
              <a:t>Convention exclusive offers</a:t>
            </a:r>
          </a:p>
        </p:txBody>
      </p:sp>
    </p:spTree>
    <p:extLst>
      <p:ext uri="{BB962C8B-B14F-4D97-AF65-F5344CB8AC3E}">
        <p14:creationId xmlns:p14="http://schemas.microsoft.com/office/powerpoint/2010/main" xmlns="" val="8024642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545458484.png"/>
          <p:cNvPicPr>
            <a:picLocks noChangeAspect="1"/>
          </p:cNvPicPr>
          <p:nvPr/>
        </p:nvPicPr>
        <p:blipFill>
          <a:blip r:embed="rId2" cstate="screen">
            <a:extLst>
              <a:ext uri="{28A0092B-C50C-407E-A947-70E740481C1C}">
                <a14:useLocalDpi xmlns:a14="http://schemas.microsoft.com/office/drawing/2010/main" xmlns=""/>
              </a:ext>
            </a:extLst>
          </a:blip>
          <a:srcRect l="4286"/>
          <a:stretch>
            <a:fillRect/>
          </a:stretch>
        </p:blipFill>
        <p:spPr>
          <a:xfrm>
            <a:off x="-304800" y="228599"/>
            <a:ext cx="4295399" cy="5410201"/>
          </a:xfrm>
          <a:prstGeom prst="rect">
            <a:avLst/>
          </a:prstGeom>
        </p:spPr>
      </p:pic>
      <p:sp>
        <p:nvSpPr>
          <p:cNvPr id="2" name="Rectangle 1"/>
          <p:cNvSpPr/>
          <p:nvPr/>
        </p:nvSpPr>
        <p:spPr>
          <a:xfrm flipV="1">
            <a:off x="3886200" y="2209800"/>
            <a:ext cx="5261864" cy="3810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6680236" y="990600"/>
            <a:ext cx="4368764" cy="1015663"/>
          </a:xfrm>
          <a:prstGeom prst="rect">
            <a:avLst/>
          </a:prstGeom>
        </p:spPr>
        <p:txBody>
          <a:bodyPr wrap="square">
            <a:spAutoFit/>
          </a:bodyPr>
          <a:lstStyle/>
          <a:p>
            <a:r>
              <a:rPr lang="en-US" altLang="zh-TW"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a:t>
            </a:r>
            <a:r>
              <a:rPr lang="zh-TW" altLang="en-US"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zh-TW" altLang="en-US"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現金回贈 </a:t>
            </a:r>
            <a:r>
              <a:rPr lang="en-US" altLang="zh-TW"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CB</a:t>
            </a:r>
          </a:p>
          <a:p>
            <a:r>
              <a:rPr lang="en-US" altLang="zh-TW"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a:t>
            </a:r>
            <a:r>
              <a:rPr lang="zh-TW" altLang="en-US"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IBV</a:t>
            </a:r>
          </a:p>
        </p:txBody>
      </p:sp>
      <p:pic>
        <p:nvPicPr>
          <p:cNvPr id="29" name="Picture 3" descr="M:\Events\Convention\Annual Convention\HKConv14\PS Fair\Printing\Hot deals\image\NutriHKcasa\nutrihkcasa - logo.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3819360" y="533400"/>
            <a:ext cx="2860876" cy="1229329"/>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7" descr="M:\Events\Convention\Annual Convention\HKConv14\PS Fair\Printing\Hot deals\image\NutriHKcasa\墨西哥藍龍舌蘭蜜 和 菊粉_resized.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008900" y="2631918"/>
            <a:ext cx="2830300" cy="3768882"/>
          </a:xfrm>
          <a:prstGeom prst="roundRect">
            <a:avLst>
              <a:gd name="adj" fmla="val 8691"/>
            </a:avLst>
          </a:prstGeom>
          <a:ln>
            <a:noFill/>
          </a:ln>
          <a:effectLst>
            <a:outerShdw sx="1000" sy="1000" algn="tl" rotWithShape="0">
              <a:srgbClr val="000000"/>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3505200" y="2133601"/>
            <a:ext cx="3352800" cy="2895600"/>
            <a:chOff x="3505200" y="2133601"/>
            <a:chExt cx="3352800" cy="2895600"/>
          </a:xfrm>
        </p:grpSpPr>
        <p:pic>
          <p:nvPicPr>
            <p:cNvPr id="10" name="Picture 7" descr="C:\Users\chrisw\Desktop\download.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505200" y="2133601"/>
              <a:ext cx="2971800" cy="28956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213823" y="2819401"/>
              <a:ext cx="2339377" cy="1046693"/>
            </a:xfrm>
            <a:prstGeom prst="rect">
              <a:avLst/>
            </a:prstGeom>
            <a:noFill/>
          </p:spPr>
          <p:txBody>
            <a:bodyPr wrap="square" lIns="122169" tIns="61085" rIns="122169" bIns="61085" rtlCol="0">
              <a:spAutoFit/>
              <a:scene3d>
                <a:camera prst="orthographicFront"/>
                <a:lightRig rig="threePt" dir="t"/>
              </a:scene3d>
              <a:sp3d extrusionH="57150">
                <a:bevelT w="38100" h="38100" prst="convex"/>
              </a:sp3d>
            </a:bodyPr>
            <a:lstStyle/>
            <a:p>
              <a:r>
                <a:rPr lang="zh-TW" altLang="en-US" sz="2000" dirty="0">
                  <a:solidFill>
                    <a:srgbClr val="FFFF00"/>
                  </a:solidFill>
                  <a:latin typeface="Arial" panose="020B0604020202020204" pitchFamily="34" charset="0"/>
                  <a:ea typeface="華康儷中黑" panose="020B0509000000000000" pitchFamily="49" charset="-120"/>
                  <a:cs typeface="Arial" panose="020B0604020202020204" pitchFamily="34" charset="0"/>
                </a:rPr>
                <a:t>所有貨品</a:t>
              </a:r>
              <a:endParaRPr lang="en-US" sz="2000"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endParaRPr lang="en-US" altLang="zh-TW" sz="2000" dirty="0">
                <a:solidFill>
                  <a:srgbClr val="FFFF00"/>
                </a:solidFill>
                <a:latin typeface="華康儷中黑" panose="020B0509000000000000" pitchFamily="49" charset="-120"/>
                <a:ea typeface="華康儷中黑" panose="020B0509000000000000" pitchFamily="49" charset="-120"/>
              </a:endParaRPr>
            </a:p>
            <a:p>
              <a:endParaRPr lang="en-US" altLang="zh-TW" sz="2000" dirty="0">
                <a:solidFill>
                  <a:srgbClr val="FFFF00"/>
                </a:solidFill>
                <a:latin typeface="華康儷中黑" panose="020B0509000000000000" pitchFamily="49" charset="-120"/>
                <a:ea typeface="華康儷中黑" panose="020B0509000000000000" pitchFamily="49" charset="-120"/>
              </a:endParaRPr>
            </a:p>
          </p:txBody>
        </p:sp>
        <p:sp>
          <p:nvSpPr>
            <p:cNvPr id="12" name="TextBox 11"/>
            <p:cNvSpPr txBox="1"/>
            <p:nvPr/>
          </p:nvSpPr>
          <p:spPr>
            <a:xfrm>
              <a:off x="4160519" y="3124200"/>
              <a:ext cx="2697481" cy="1354469"/>
            </a:xfrm>
            <a:prstGeom prst="rect">
              <a:avLst/>
            </a:prstGeom>
            <a:noFill/>
          </p:spPr>
          <p:txBody>
            <a:bodyPr wrap="square" lIns="122169" tIns="61085" rIns="122169" bIns="61085" rtlCol="0">
              <a:spAutoFit/>
              <a:scene3d>
                <a:camera prst="orthographicFront"/>
                <a:lightRig rig="threePt" dir="t"/>
              </a:scene3d>
              <a:sp3d extrusionH="57150">
                <a:bevelT w="38100" h="38100" prst="slope"/>
              </a:sp3d>
            </a:bodyPr>
            <a:lstStyle/>
            <a:p>
              <a:r>
                <a:rPr lang="zh-TW" altLang="en-US" sz="50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九折</a:t>
              </a:r>
              <a:endParaRPr lang="en-US" altLang="zh-TW" sz="50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r>
                <a:rPr lang="en-US" altLang="zh-TW" sz="30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10%off</a:t>
              </a:r>
              <a:endParaRPr lang="en-US" sz="30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p:txBody>
        </p:sp>
      </p:grpSp>
    </p:spTree>
    <p:extLst>
      <p:ext uri="{BB962C8B-B14F-4D97-AF65-F5344CB8AC3E}">
        <p14:creationId xmlns:p14="http://schemas.microsoft.com/office/powerpoint/2010/main" xmlns="" val="3481957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545458484.png"/>
          <p:cNvPicPr>
            <a:picLocks noChangeAspect="1"/>
          </p:cNvPicPr>
          <p:nvPr/>
        </p:nvPicPr>
        <p:blipFill>
          <a:blip r:embed="rId2" cstate="screen">
            <a:extLst>
              <a:ext uri="{28A0092B-C50C-407E-A947-70E740481C1C}">
                <a14:useLocalDpi xmlns:a14="http://schemas.microsoft.com/office/drawing/2010/main" xmlns=""/>
              </a:ext>
            </a:extLst>
          </a:blip>
          <a:srcRect l="4286"/>
          <a:stretch>
            <a:fillRect/>
          </a:stretch>
        </p:blipFill>
        <p:spPr>
          <a:xfrm>
            <a:off x="-304800" y="228599"/>
            <a:ext cx="4295399" cy="5410201"/>
          </a:xfrm>
          <a:prstGeom prst="rect">
            <a:avLst/>
          </a:prstGeom>
        </p:spPr>
      </p:pic>
      <p:pic>
        <p:nvPicPr>
          <p:cNvPr id="18" name="Picture 2" descr="M:\Events\Convention\Annual Convention\HKConv14\PS Fair\Printing\Hot deals\image\Hang Wai\Zenez-A4-tendcard-5pcs-01.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3886200" y="2619264"/>
            <a:ext cx="5228771" cy="3836923"/>
          </a:xfrm>
          <a:prstGeom prst="roundRect">
            <a:avLst>
              <a:gd name="adj" fmla="val 8691"/>
            </a:avLst>
          </a:prstGeom>
          <a:ln>
            <a:noFill/>
          </a:ln>
          <a:effectLst>
            <a:outerShdw sx="1000" sy="1000" algn="tl" rotWithShape="0">
              <a:srgbClr val="000000"/>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2" name="Rectangle 1"/>
          <p:cNvSpPr/>
          <p:nvPr/>
        </p:nvSpPr>
        <p:spPr>
          <a:xfrm flipV="1">
            <a:off x="3886200" y="2209800"/>
            <a:ext cx="5261864" cy="3810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2"/>
          <p:cNvGrpSpPr/>
          <p:nvPr/>
        </p:nvGrpSpPr>
        <p:grpSpPr>
          <a:xfrm>
            <a:off x="2819400" y="2438400"/>
            <a:ext cx="3352800" cy="3337784"/>
            <a:chOff x="2819400" y="2438400"/>
            <a:chExt cx="3352800" cy="3337784"/>
          </a:xfrm>
        </p:grpSpPr>
        <p:pic>
          <p:nvPicPr>
            <p:cNvPr id="10" name="Picture 7" descr="C:\Users\chrisw\Desktop\download.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819400" y="2438400"/>
              <a:ext cx="3352800" cy="333778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444166" y="3314582"/>
              <a:ext cx="2339377" cy="738916"/>
            </a:xfrm>
            <a:prstGeom prst="rect">
              <a:avLst/>
            </a:prstGeom>
            <a:noFill/>
          </p:spPr>
          <p:txBody>
            <a:bodyPr wrap="square" lIns="122169" tIns="61085" rIns="122169" bIns="61085" rtlCol="0">
              <a:spAutoFit/>
              <a:scene3d>
                <a:camera prst="orthographicFront"/>
                <a:lightRig rig="threePt" dir="t"/>
              </a:scene3d>
              <a:sp3d extrusionH="57150">
                <a:bevelT w="38100" h="38100" prst="convex"/>
              </a:sp3d>
            </a:bodyPr>
            <a:lstStyle/>
            <a:p>
              <a:r>
                <a:rPr lang="zh-TW" altLang="en-US" sz="20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第</a:t>
              </a:r>
              <a:r>
                <a:rPr lang="en-US" altLang="zh-TW" sz="20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2</a:t>
              </a:r>
              <a:r>
                <a:rPr lang="zh-TW" altLang="en-US" sz="20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件</a:t>
              </a:r>
              <a:endParaRPr lang="en-US" sz="20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endParaRPr lang="en-US" altLang="zh-TW" sz="2000" dirty="0">
                <a:solidFill>
                  <a:srgbClr val="FFFF00"/>
                </a:solidFill>
                <a:latin typeface="華康儷中黑" panose="020B0509000000000000" pitchFamily="49" charset="-120"/>
                <a:ea typeface="華康儷中黑" panose="020B0509000000000000" pitchFamily="49" charset="-120"/>
              </a:endParaRPr>
            </a:p>
          </p:txBody>
        </p:sp>
        <p:sp>
          <p:nvSpPr>
            <p:cNvPr id="12" name="TextBox 11"/>
            <p:cNvSpPr txBox="1"/>
            <p:nvPr/>
          </p:nvSpPr>
          <p:spPr>
            <a:xfrm>
              <a:off x="3421343" y="3596298"/>
              <a:ext cx="2369857" cy="1585302"/>
            </a:xfrm>
            <a:prstGeom prst="rect">
              <a:avLst/>
            </a:prstGeom>
            <a:noFill/>
          </p:spPr>
          <p:txBody>
            <a:bodyPr wrap="square" lIns="122169" tIns="61085" rIns="122169" bIns="61085" rtlCol="0">
              <a:spAutoFit/>
              <a:scene3d>
                <a:camera prst="orthographicFront"/>
                <a:lightRig rig="threePt" dir="t"/>
              </a:scene3d>
              <a:sp3d extrusionH="57150">
                <a:bevelT w="38100" h="38100" prst="slope"/>
              </a:sp3d>
            </a:bodyPr>
            <a:lstStyle/>
            <a:p>
              <a:r>
                <a:rPr lang="zh-TW" altLang="en-US" sz="4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減</a:t>
              </a:r>
              <a:r>
                <a:rPr lang="en-US" altLang="zh-TW" sz="4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$200</a:t>
              </a:r>
            </a:p>
            <a:p>
              <a:r>
                <a:rPr lang="en-US" sz="2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Less $200 for 2</a:t>
              </a:r>
              <a:r>
                <a:rPr lang="en-US" sz="2500" b="1" baseline="30000" dirty="0">
                  <a:solidFill>
                    <a:srgbClr val="FFFF00"/>
                  </a:solidFill>
                  <a:latin typeface="Arial" panose="020B0604020202020204" pitchFamily="34" charset="0"/>
                  <a:ea typeface="華康儷中黑" panose="020B0509000000000000" pitchFamily="49" charset="-120"/>
                  <a:cs typeface="Arial" panose="020B0604020202020204" pitchFamily="34" charset="0"/>
                </a:rPr>
                <a:t>nd</a:t>
              </a:r>
              <a:r>
                <a:rPr lang="en-US" sz="2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 pcs</a:t>
              </a:r>
            </a:p>
          </p:txBody>
        </p:sp>
      </p:grpSp>
      <p:sp>
        <p:nvSpPr>
          <p:cNvPr id="15" name="Rectangle 14"/>
          <p:cNvSpPr/>
          <p:nvPr/>
        </p:nvSpPr>
        <p:spPr>
          <a:xfrm>
            <a:off x="6553200" y="990600"/>
            <a:ext cx="4368764" cy="1015663"/>
          </a:xfrm>
          <a:prstGeom prst="rect">
            <a:avLst/>
          </a:prstGeom>
        </p:spPr>
        <p:txBody>
          <a:bodyPr wrap="square">
            <a:spAutoFit/>
          </a:bodyPr>
          <a:lstStyle/>
          <a:p>
            <a:r>
              <a:rPr lang="en-US" altLang="zh-TW"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a:t>
            </a:r>
            <a:r>
              <a:rPr lang="zh-TW" altLang="en-US"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zh-TW" altLang="en-US"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現金回贈 </a:t>
            </a:r>
            <a:r>
              <a:rPr lang="en-US" altLang="zh-TW"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CB</a:t>
            </a:r>
          </a:p>
          <a:p>
            <a:r>
              <a:rPr lang="en-US" altLang="zh-TW"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a:t>
            </a:r>
            <a:r>
              <a:rPr lang="zh-TW" altLang="en-US" sz="3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IBV</a:t>
            </a:r>
          </a:p>
        </p:txBody>
      </p:sp>
      <p:sp>
        <p:nvSpPr>
          <p:cNvPr id="19" name="Rectangle 18"/>
          <p:cNvSpPr/>
          <p:nvPr/>
        </p:nvSpPr>
        <p:spPr>
          <a:xfrm>
            <a:off x="3811190" y="1928084"/>
            <a:ext cx="4342210" cy="738916"/>
          </a:xfrm>
          <a:prstGeom prst="rect">
            <a:avLst/>
          </a:prstGeom>
        </p:spPr>
        <p:txBody>
          <a:bodyPr wrap="square" lIns="122169" tIns="61085" rIns="122169" bIns="61085">
            <a:spAutoFit/>
          </a:bodyPr>
          <a:lstStyle/>
          <a:p>
            <a:r>
              <a:rPr lang="zh-TW" altLang="en-US" sz="4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尚膳廚廚具系列</a:t>
            </a:r>
            <a:endParaRPr lang="en-US" altLang="zh-TW" sz="4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p:txBody>
      </p:sp>
      <p:pic>
        <p:nvPicPr>
          <p:cNvPr id="20" name="Picture 19" descr="M:\Partner Stores Program\Logo_etc_PS\Magic Collections\magic collection.bmp"/>
          <p:cNvPicPr/>
          <p:nvPr/>
        </p:nvPicPr>
        <p:blipFill>
          <a:blip r:embed="rId5" cstate="screen">
            <a:extLst>
              <a:ext uri="{28A0092B-C50C-407E-A947-70E740481C1C}">
                <a14:useLocalDpi xmlns:a14="http://schemas.microsoft.com/office/drawing/2010/main" xmlns=""/>
              </a:ext>
            </a:extLst>
          </a:blip>
          <a:stretch>
            <a:fillRect/>
          </a:stretch>
        </p:blipFill>
        <p:spPr bwMode="auto">
          <a:xfrm>
            <a:off x="3886200" y="105227"/>
            <a:ext cx="2532220" cy="1996731"/>
          </a:xfrm>
          <a:prstGeom prst="rect">
            <a:avLst/>
          </a:prstGeom>
          <a:noFill/>
          <a:ln>
            <a:noFill/>
          </a:ln>
        </p:spPr>
      </p:pic>
    </p:spTree>
    <p:extLst>
      <p:ext uri="{BB962C8B-B14F-4D97-AF65-F5344CB8AC3E}">
        <p14:creationId xmlns:p14="http://schemas.microsoft.com/office/powerpoint/2010/main" xmlns="" val="33483092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4191000" cy="4525963"/>
          </a:xfrm>
        </p:spPr>
        <p:txBody>
          <a:bodyPr>
            <a:normAutofit/>
          </a:bodyPr>
          <a:lstStyle/>
          <a:p>
            <a:pPr marL="0" indent="0">
              <a:buNone/>
            </a:pPr>
            <a:r>
              <a:rPr lang="zh-TW" altLang="en-US" dirty="0" smtClean="0">
                <a:latin typeface="華康儷中黑" panose="020B0509000000000000" pitchFamily="49" charset="-120"/>
                <a:ea typeface="華康儷中黑" panose="020B0509000000000000" pitchFamily="49" charset="-120"/>
              </a:rPr>
              <a:t>參觀夥伴商店攤位，取得現場獨家優惠</a:t>
            </a:r>
            <a:r>
              <a:rPr lang="zh-TW" altLang="en-US" dirty="0">
                <a:latin typeface="華康儷中黑" panose="020B0509000000000000" pitchFamily="49" charset="-120"/>
                <a:ea typeface="華康儷中黑" panose="020B0509000000000000" pitchFamily="49" charset="-120"/>
              </a:rPr>
              <a:t>！</a:t>
            </a:r>
            <a:endParaRPr lang="en-US" dirty="0" smtClean="0">
              <a:latin typeface="華康儷中黑" panose="020B0509000000000000" pitchFamily="49" charset="-120"/>
              <a:ea typeface="華康儷中黑" panose="020B0509000000000000" pitchFamily="49" charset="-120"/>
            </a:endParaRPr>
          </a:p>
          <a:p>
            <a:pPr marL="0" indent="0">
              <a:buNone/>
            </a:pPr>
            <a:r>
              <a:rPr lang="en-US" dirty="0" smtClean="0"/>
              <a:t>Go By the Partner Store Booth and get all exclusive offers from our partners!</a:t>
            </a:r>
          </a:p>
        </p:txBody>
      </p:sp>
      <p:pic>
        <p:nvPicPr>
          <p:cNvPr id="9218" name="Picture 2" descr="M:\Events\Convention\Annual Convention\HKConv14\PS Fair\Printing\Hot deals\Hot deals_Page_2.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295447" y="0"/>
            <a:ext cx="4848553"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98312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0" y="0"/>
            <a:ext cx="2285992" cy="6858000"/>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2285992" y="0"/>
            <a:ext cx="228599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6" name="Rectangle 5"/>
          <p:cNvSpPr/>
          <p:nvPr/>
        </p:nvSpPr>
        <p:spPr>
          <a:xfrm>
            <a:off x="4572016" y="0"/>
            <a:ext cx="2285992" cy="6858000"/>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7" name="Rectangle 6"/>
          <p:cNvSpPr/>
          <p:nvPr/>
        </p:nvSpPr>
        <p:spPr>
          <a:xfrm>
            <a:off x="6858008" y="0"/>
            <a:ext cx="228599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9" name="Rectangle 8"/>
          <p:cNvSpPr/>
          <p:nvPr/>
        </p:nvSpPr>
        <p:spPr>
          <a:xfrm>
            <a:off x="133320" y="4236584"/>
            <a:ext cx="2000280" cy="1692771"/>
          </a:xfrm>
          <a:prstGeom prst="rect">
            <a:avLst/>
          </a:prstGeom>
        </p:spPr>
        <p:txBody>
          <a:bodyPr wrap="square">
            <a:spAutoFit/>
          </a:bodyPr>
          <a:lstStyle/>
          <a:p>
            <a:pPr algn="ctr"/>
            <a:r>
              <a:rPr lang="zh-TW" altLang="en-US" sz="2500" dirty="0">
                <a:ln>
                  <a:solidFill>
                    <a:prstClr val="white"/>
                  </a:solidFill>
                </a:ln>
                <a:solidFill>
                  <a:prstClr val="white"/>
                </a:solidFill>
                <a:latin typeface="華康儷中黑" panose="020B0509000000000000" pitchFamily="49" charset="-120"/>
                <a:ea typeface="華康儷中黑" panose="020B0509000000000000" pitchFamily="49" charset="-120"/>
              </a:rPr>
              <a:t>熱賣優惠</a:t>
            </a:r>
            <a:endParaRPr lang="en-US" altLang="zh-TW" sz="25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zh-TW" altLang="en-US" sz="2500" dirty="0">
                <a:ln>
                  <a:solidFill>
                    <a:prstClr val="white"/>
                  </a:solidFill>
                </a:ln>
                <a:solidFill>
                  <a:prstClr val="white"/>
                </a:solidFill>
                <a:latin typeface="華康儷中黑" panose="020B0509000000000000" pitchFamily="49" charset="-120"/>
                <a:ea typeface="華康儷中黑" panose="020B0509000000000000" pitchFamily="49" charset="-120"/>
              </a:rPr>
              <a:t>定期更新</a:t>
            </a:r>
            <a:endParaRPr lang="en-US" sz="25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en-US" dirty="0">
                <a:ln>
                  <a:solidFill>
                    <a:prstClr val="white"/>
                  </a:solidFill>
                </a:ln>
                <a:solidFill>
                  <a:prstClr val="white"/>
                </a:solidFill>
                <a:latin typeface="Segoe UI Light" pitchFamily="34" charset="0"/>
              </a:rPr>
              <a:t>Hot deals update on the site periodically</a:t>
            </a:r>
            <a:endParaRPr lang="en-MY" dirty="0">
              <a:ln>
                <a:solidFill>
                  <a:prstClr val="white"/>
                </a:solidFill>
              </a:ln>
              <a:solidFill>
                <a:prstClr val="white"/>
              </a:solidFill>
              <a:latin typeface="Segoe UI Light" pitchFamily="34" charset="0"/>
            </a:endParaRPr>
          </a:p>
        </p:txBody>
      </p:sp>
      <p:pic>
        <p:nvPicPr>
          <p:cNvPr id="12" name="Picture 11" descr="25hj155jh.png"/>
          <p:cNvPicPr>
            <a:picLocks noChangeAspect="1"/>
          </p:cNvPicPr>
          <p:nvPr/>
        </p:nvPicPr>
        <p:blipFill>
          <a:blip r:embed="rId2" cstate="screen"/>
          <a:srcRect/>
          <a:stretch>
            <a:fillRect/>
          </a:stretch>
        </p:blipFill>
        <p:spPr>
          <a:xfrm>
            <a:off x="2352939" y="2952748"/>
            <a:ext cx="2219075" cy="2762269"/>
          </a:xfrm>
          <a:prstGeom prst="rect">
            <a:avLst/>
          </a:prstGeom>
        </p:spPr>
      </p:pic>
      <p:pic>
        <p:nvPicPr>
          <p:cNvPr id="13" name="Picture 12" descr="25hj155jh.png"/>
          <p:cNvPicPr>
            <a:picLocks noChangeAspect="1"/>
          </p:cNvPicPr>
          <p:nvPr/>
        </p:nvPicPr>
        <p:blipFill>
          <a:blip r:embed="rId3" cstate="screen">
            <a:extLst>
              <a:ext uri="{28A0092B-C50C-407E-A947-70E740481C1C}">
                <a14:useLocalDpi xmlns:a14="http://schemas.microsoft.com/office/drawing/2010/main" xmlns=""/>
              </a:ext>
            </a:extLst>
          </a:blip>
          <a:srcRect r="-9025"/>
          <a:stretch>
            <a:fillRect/>
          </a:stretch>
        </p:blipFill>
        <p:spPr>
          <a:xfrm>
            <a:off x="2285984" y="4476757"/>
            <a:ext cx="1785950" cy="1809763"/>
          </a:xfrm>
          <a:prstGeom prst="rect">
            <a:avLst/>
          </a:prstGeom>
        </p:spPr>
      </p:pic>
      <p:sp>
        <p:nvSpPr>
          <p:cNvPr id="14" name="Rectangle 13"/>
          <p:cNvSpPr/>
          <p:nvPr/>
        </p:nvSpPr>
        <p:spPr>
          <a:xfrm>
            <a:off x="2514600" y="1027446"/>
            <a:ext cx="1928810" cy="1323439"/>
          </a:xfrm>
          <a:prstGeom prst="rect">
            <a:avLst/>
          </a:prstGeom>
        </p:spPr>
        <p:txBody>
          <a:bodyPr wrap="square">
            <a:spAutoFit/>
          </a:bodyPr>
          <a:lstStyle/>
          <a:p>
            <a:pPr algn="ctr"/>
            <a:r>
              <a:rPr lang="zh-TW" altLang="en-US" sz="2200" dirty="0">
                <a:ln>
                  <a:solidFill>
                    <a:prstClr val="white"/>
                  </a:solidFill>
                </a:ln>
                <a:solidFill>
                  <a:prstClr val="white"/>
                </a:solidFill>
                <a:latin typeface="華康儷中黑" panose="020B0509000000000000" pitchFamily="49" charset="-120"/>
                <a:ea typeface="華康儷中黑" panose="020B0509000000000000" pitchFamily="49" charset="-120"/>
              </a:rPr>
              <a:t>你可賺取現金回贈及</a:t>
            </a:r>
            <a:r>
              <a:rPr lang="en-US" altLang="zh-TW" sz="2200" dirty="0">
                <a:ln>
                  <a:solidFill>
                    <a:prstClr val="white"/>
                  </a:solidFill>
                </a:ln>
                <a:solidFill>
                  <a:prstClr val="white"/>
                </a:solidFill>
                <a:latin typeface="Segoe UI Light" pitchFamily="34" charset="0"/>
              </a:rPr>
              <a:t>IBV</a:t>
            </a:r>
            <a:endParaRPr lang="en-US" sz="2200" dirty="0">
              <a:ln>
                <a:solidFill>
                  <a:prstClr val="white"/>
                </a:solidFill>
              </a:ln>
              <a:solidFill>
                <a:prstClr val="white"/>
              </a:solidFill>
              <a:latin typeface="Segoe UI Light" pitchFamily="34" charset="0"/>
            </a:endParaRPr>
          </a:p>
          <a:p>
            <a:pPr algn="ctr"/>
            <a:r>
              <a:rPr lang="en-US" dirty="0">
                <a:ln>
                  <a:solidFill>
                    <a:prstClr val="white"/>
                  </a:solidFill>
                </a:ln>
                <a:solidFill>
                  <a:prstClr val="white"/>
                </a:solidFill>
                <a:latin typeface="Segoe UI Light" pitchFamily="34" charset="0"/>
              </a:rPr>
              <a:t>You earn Cashback and IBV</a:t>
            </a:r>
            <a:endParaRPr lang="en-MY" dirty="0">
              <a:ln>
                <a:solidFill>
                  <a:prstClr val="white"/>
                </a:solidFill>
              </a:ln>
              <a:solidFill>
                <a:prstClr val="white"/>
              </a:solidFill>
              <a:latin typeface="Segoe UI Light" pitchFamily="34" charset="0"/>
            </a:endParaRPr>
          </a:p>
        </p:txBody>
      </p:sp>
      <p:pic>
        <p:nvPicPr>
          <p:cNvPr id="15" name="Picture 14" descr="Ecommerce-Handshake-icon.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572020" y="761981"/>
            <a:ext cx="2285853" cy="2938376"/>
          </a:xfrm>
          <a:prstGeom prst="rect">
            <a:avLst/>
          </a:prstGeom>
        </p:spPr>
      </p:pic>
      <p:sp>
        <p:nvSpPr>
          <p:cNvPr id="16" name="Rectangle 15"/>
          <p:cNvSpPr/>
          <p:nvPr/>
        </p:nvSpPr>
        <p:spPr>
          <a:xfrm>
            <a:off x="4571983" y="4114800"/>
            <a:ext cx="2286017" cy="1538883"/>
          </a:xfrm>
          <a:prstGeom prst="rect">
            <a:avLst/>
          </a:prstGeom>
        </p:spPr>
        <p:txBody>
          <a:bodyPr wrap="square">
            <a:spAutoFit/>
          </a:bodyPr>
          <a:lstStyle/>
          <a:p>
            <a:pPr algn="ctr"/>
            <a:r>
              <a:rPr lang="zh-TW" altLang="en-US" sz="2000" dirty="0">
                <a:ln>
                  <a:solidFill>
                    <a:prstClr val="white"/>
                  </a:solidFill>
                </a:ln>
                <a:solidFill>
                  <a:prstClr val="white"/>
                </a:solidFill>
                <a:latin typeface="華康儷中黑" panose="020B0509000000000000" pitchFamily="49" charset="-120"/>
                <a:ea typeface="華康儷中黑" panose="020B0509000000000000" pitchFamily="49" charset="-120"/>
              </a:rPr>
              <a:t>熱賣優惠可於網上或親臨商店享用</a:t>
            </a:r>
            <a:endParaRPr lang="en-US" altLang="zh-TW" sz="20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en-US" altLang="zh-TW" dirty="0">
                <a:ln>
                  <a:solidFill>
                    <a:prstClr val="white"/>
                  </a:solidFill>
                </a:ln>
                <a:solidFill>
                  <a:prstClr val="white"/>
                </a:solidFill>
                <a:latin typeface="Segoe UI Light" pitchFamily="34" charset="0"/>
              </a:rPr>
              <a:t>Enjoy hot deals for online or walk-in purchases</a:t>
            </a:r>
            <a:endParaRPr lang="en-MY" dirty="0">
              <a:ln>
                <a:solidFill>
                  <a:prstClr val="white"/>
                </a:solidFill>
              </a:ln>
              <a:solidFill>
                <a:prstClr val="white"/>
              </a:solidFill>
              <a:latin typeface="Segoe UI Light" pitchFamily="34" charset="0"/>
            </a:endParaRPr>
          </a:p>
        </p:txBody>
      </p:sp>
      <p:pic>
        <p:nvPicPr>
          <p:cNvPr id="17" name="Picture 16" descr="8484888.png"/>
          <p:cNvPicPr>
            <a:picLocks noChangeAspect="1"/>
          </p:cNvPicPr>
          <p:nvPr/>
        </p:nvPicPr>
        <p:blipFill>
          <a:blip r:embed="rId5" cstate="screen"/>
          <a:srcRect/>
          <a:stretch>
            <a:fillRect/>
          </a:stretch>
        </p:blipFill>
        <p:spPr>
          <a:xfrm>
            <a:off x="6858016" y="3047999"/>
            <a:ext cx="2143140" cy="3390924"/>
          </a:xfrm>
          <a:prstGeom prst="rect">
            <a:avLst/>
          </a:prstGeom>
        </p:spPr>
      </p:pic>
      <p:sp>
        <p:nvSpPr>
          <p:cNvPr id="18" name="Rectangle 17"/>
          <p:cNvSpPr/>
          <p:nvPr/>
        </p:nvSpPr>
        <p:spPr>
          <a:xfrm>
            <a:off x="7000892" y="998043"/>
            <a:ext cx="2000264" cy="1631216"/>
          </a:xfrm>
          <a:prstGeom prst="rect">
            <a:avLst/>
          </a:prstGeom>
        </p:spPr>
        <p:txBody>
          <a:bodyPr wrap="square">
            <a:spAutoFit/>
          </a:bodyPr>
          <a:lstStyle/>
          <a:p>
            <a:pPr algn="ctr"/>
            <a:r>
              <a:rPr lang="zh-TW" altLang="en-US" sz="2000" dirty="0">
                <a:ln>
                  <a:solidFill>
                    <a:prstClr val="white"/>
                  </a:solidFill>
                </a:ln>
                <a:solidFill>
                  <a:prstClr val="white"/>
                </a:solidFill>
                <a:latin typeface="華康儷中黑" panose="020B0509000000000000" pitchFamily="49" charset="-120"/>
                <a:ea typeface="華康儷中黑" panose="020B0509000000000000" pitchFamily="49" charset="-120"/>
              </a:rPr>
              <a:t>優惠維持於一定時間內有效</a:t>
            </a:r>
            <a:endParaRPr lang="en-US" sz="2000" dirty="0">
              <a:ln>
                <a:solidFill>
                  <a:prstClr val="white"/>
                </a:solidFill>
              </a:ln>
              <a:solidFill>
                <a:prstClr val="white"/>
              </a:solidFill>
              <a:latin typeface="華康儷中黑" panose="020B0509000000000000" pitchFamily="49" charset="-120"/>
              <a:ea typeface="華康儷中黑" panose="020B0509000000000000" pitchFamily="49" charset="-120"/>
            </a:endParaRPr>
          </a:p>
          <a:p>
            <a:pPr algn="ctr"/>
            <a:r>
              <a:rPr lang="en-US" sz="2000" dirty="0">
                <a:ln>
                  <a:solidFill>
                    <a:prstClr val="white"/>
                  </a:solidFill>
                </a:ln>
                <a:solidFill>
                  <a:prstClr val="white"/>
                </a:solidFill>
                <a:latin typeface="Segoe UI Light" pitchFamily="34" charset="0"/>
              </a:rPr>
              <a:t>Deals will be on the site for a specific period</a:t>
            </a:r>
          </a:p>
        </p:txBody>
      </p:sp>
      <p:pic>
        <p:nvPicPr>
          <p:cNvPr id="20" name="Picture 5" descr="C:\Users\chrisw\Desktop\20130711150147615.pn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22957" y="609600"/>
            <a:ext cx="2308949" cy="30757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3583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ConferenceLogo.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221730" y="0"/>
            <a:ext cx="6858000" cy="6858000"/>
          </a:xfrm>
          <a:prstGeom prst="rect">
            <a:avLst/>
          </a:prstGeom>
        </p:spPr>
      </p:pic>
    </p:spTree>
    <p:extLst>
      <p:ext uri="{BB962C8B-B14F-4D97-AF65-F5344CB8AC3E}">
        <p14:creationId xmlns:p14="http://schemas.microsoft.com/office/powerpoint/2010/main" xmlns="" val="3789713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6"/>
          <p:cNvGrpSpPr/>
          <p:nvPr/>
        </p:nvGrpSpPr>
        <p:grpSpPr>
          <a:xfrm>
            <a:off x="-6803" y="-9436"/>
            <a:ext cx="9201149" cy="18656759"/>
            <a:chOff x="-66674" y="0"/>
            <a:chExt cx="9201149" cy="18656759"/>
          </a:xfrm>
        </p:grpSpPr>
        <p:grpSp>
          <p:nvGrpSpPr>
            <p:cNvPr id="6" name="Group 26"/>
            <p:cNvGrpSpPr/>
            <p:nvPr/>
          </p:nvGrpSpPr>
          <p:grpSpPr>
            <a:xfrm>
              <a:off x="-66674" y="0"/>
              <a:ext cx="9201149" cy="18656759"/>
              <a:chOff x="-49893" y="0"/>
              <a:chExt cx="9201149" cy="18656759"/>
            </a:xfrm>
          </p:grpSpPr>
          <p:grpSp>
            <p:nvGrpSpPr>
              <p:cNvPr id="7" name="Group 24"/>
              <p:cNvGrpSpPr/>
              <p:nvPr/>
            </p:nvGrpSpPr>
            <p:grpSpPr>
              <a:xfrm>
                <a:off x="-49893" y="0"/>
                <a:ext cx="9201149" cy="18656759"/>
                <a:chOff x="-49893" y="0"/>
                <a:chExt cx="9201149" cy="18656759"/>
              </a:xfrm>
            </p:grpSpPr>
            <p:grpSp>
              <p:nvGrpSpPr>
                <p:cNvPr id="8" name="Group 19"/>
                <p:cNvGrpSpPr/>
                <p:nvPr/>
              </p:nvGrpSpPr>
              <p:grpSpPr>
                <a:xfrm>
                  <a:off x="-49893" y="0"/>
                  <a:ext cx="9201149" cy="18656759"/>
                  <a:chOff x="-49893" y="0"/>
                  <a:chExt cx="9201149" cy="18656759"/>
                </a:xfrm>
              </p:grpSpPr>
              <p:grpSp>
                <p:nvGrpSpPr>
                  <p:cNvPr id="9" name="Group 15"/>
                  <p:cNvGrpSpPr/>
                  <p:nvPr/>
                </p:nvGrpSpPr>
                <p:grpSpPr>
                  <a:xfrm>
                    <a:off x="-49893" y="0"/>
                    <a:ext cx="9201149" cy="18656759"/>
                    <a:chOff x="-49893" y="0"/>
                    <a:chExt cx="9201149" cy="18656759"/>
                  </a:xfrm>
                </p:grpSpPr>
                <p:grpSp>
                  <p:nvGrpSpPr>
                    <p:cNvPr id="10" name="Group 10"/>
                    <p:cNvGrpSpPr/>
                    <p:nvPr/>
                  </p:nvGrpSpPr>
                  <p:grpSpPr>
                    <a:xfrm>
                      <a:off x="-49893" y="0"/>
                      <a:ext cx="9201149" cy="18656759"/>
                      <a:chOff x="-49893" y="0"/>
                      <a:chExt cx="9201149" cy="18656759"/>
                    </a:xfrm>
                  </p:grpSpPr>
                  <p:grpSp>
                    <p:nvGrpSpPr>
                      <p:cNvPr id="11" name="Group 9"/>
                      <p:cNvGrpSpPr/>
                      <p:nvPr/>
                    </p:nvGrpSpPr>
                    <p:grpSpPr>
                      <a:xfrm>
                        <a:off x="-49893" y="0"/>
                        <a:ext cx="9201149" cy="18656759"/>
                        <a:chOff x="-49893" y="0"/>
                        <a:chExt cx="9201149" cy="18656759"/>
                      </a:xfrm>
                    </p:grpSpPr>
                    <p:grpSp>
                      <p:nvGrpSpPr>
                        <p:cNvPr id="13" name="Group 1"/>
                        <p:cNvGrpSpPr/>
                        <p:nvPr/>
                      </p:nvGrpSpPr>
                      <p:grpSpPr>
                        <a:xfrm>
                          <a:off x="-49893" y="0"/>
                          <a:ext cx="9201149" cy="18656759"/>
                          <a:chOff x="-76200" y="-946797"/>
                          <a:chExt cx="9201149" cy="18656759"/>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6200" y="-946797"/>
                            <a:ext cx="9144000" cy="52997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8576" y="4238626"/>
                            <a:ext cx="9144000" cy="4654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9051" y="8740781"/>
                            <a:ext cx="9144000" cy="57062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7625" y="14418436"/>
                            <a:ext cx="9144000" cy="3291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4" name="Group 8"/>
                        <p:cNvGrpSpPr/>
                        <p:nvPr/>
                      </p:nvGrpSpPr>
                      <p:grpSpPr>
                        <a:xfrm>
                          <a:off x="1440587" y="1600200"/>
                          <a:ext cx="838691" cy="223138"/>
                          <a:chOff x="1440587" y="1600200"/>
                          <a:chExt cx="838691" cy="223138"/>
                        </a:xfrm>
                      </p:grpSpPr>
                      <p:sp>
                        <p:nvSpPr>
                          <p:cNvPr id="4" name="Rectangle 3"/>
                          <p:cNvSpPr/>
                          <p:nvPr/>
                        </p:nvSpPr>
                        <p:spPr>
                          <a:xfrm>
                            <a:off x="1491015" y="1600200"/>
                            <a:ext cx="769213" cy="22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440587" y="1600200"/>
                            <a:ext cx="838691" cy="223138"/>
                          </a:xfrm>
                          <a:prstGeom prst="rect">
                            <a:avLst/>
                          </a:prstGeom>
                          <a:noFill/>
                        </p:spPr>
                        <p:txBody>
                          <a:bodyPr wrap="none" rtlCol="0">
                            <a:spAutoFit/>
                          </a:bodyPr>
                          <a:lstStyle/>
                          <a:p>
                            <a:r>
                              <a:rPr lang="zh-TW" altLang="en-US" sz="850" b="1" dirty="0">
                                <a:solidFill>
                                  <a:srgbClr val="00A9CC"/>
                                </a:solidFill>
                                <a:latin typeface="華康儷中黑" panose="020B0509000000000000" pitchFamily="49" charset="-120"/>
                                <a:ea typeface="華康儷中黑" panose="020B0509000000000000" pitchFamily="49" charset="-120"/>
                              </a:rPr>
                              <a:t>美安香港公司</a:t>
                            </a:r>
                            <a:endParaRPr lang="en-US" sz="850" b="1" dirty="0">
                              <a:solidFill>
                                <a:srgbClr val="00A9CC"/>
                              </a:solidFill>
                              <a:latin typeface="華康儷中黑" panose="020B0509000000000000" pitchFamily="49" charset="-120"/>
                              <a:ea typeface="華康儷中黑" panose="020B0509000000000000" pitchFamily="49" charset="-120"/>
                            </a:endParaRPr>
                          </a:p>
                        </p:txBody>
                      </p:sp>
                    </p:grpSp>
                  </p:grpSp>
                  <p:sp>
                    <p:nvSpPr>
                      <p:cNvPr id="5" name="Rectangle 4"/>
                      <p:cNvSpPr/>
                      <p:nvPr/>
                    </p:nvSpPr>
                    <p:spPr>
                      <a:xfrm>
                        <a:off x="3810000" y="243840"/>
                        <a:ext cx="1524000" cy="144780"/>
                      </a:xfrm>
                      <a:prstGeom prst="rect">
                        <a:avLst/>
                      </a:prstGeom>
                      <a:solidFill>
                        <a:srgbClr val="E5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p:cNvGrpSpPr/>
                    <p:nvPr/>
                  </p:nvGrpSpPr>
                  <p:grpSpPr>
                    <a:xfrm>
                      <a:off x="6810375" y="2219325"/>
                      <a:ext cx="1572768" cy="2503170"/>
                      <a:chOff x="6810375" y="2219325"/>
                      <a:chExt cx="1572768" cy="2503170"/>
                    </a:xfrm>
                  </p:grpSpPr>
                  <p:sp>
                    <p:nvSpPr>
                      <p:cNvPr id="12" name="TextBox 11"/>
                      <p:cNvSpPr txBox="1"/>
                      <p:nvPr/>
                    </p:nvSpPr>
                    <p:spPr>
                      <a:xfrm>
                        <a:off x="7436757" y="2219325"/>
                        <a:ext cx="838200" cy="600164"/>
                      </a:xfrm>
                      <a:prstGeom prst="rect">
                        <a:avLst/>
                      </a:prstGeom>
                      <a:solidFill>
                        <a:schemeClr val="bg1"/>
                      </a:solidFill>
                      <a:ln>
                        <a:noFill/>
                      </a:ln>
                    </p:spPr>
                    <p:txBody>
                      <a:bodyPr wrap="square" rtlCol="0">
                        <a:spAutoFit/>
                      </a:bodyPr>
                      <a:lstStyle/>
                      <a:p>
                        <a:pPr algn="ctr"/>
                        <a:r>
                          <a:rPr lang="zh-TW" altLang="en-US" sz="1100" dirty="0">
                            <a:solidFill>
                              <a:srgbClr val="6FAE6C"/>
                            </a:solidFill>
                            <a:latin typeface="華康儷中黑" panose="020B0509000000000000" pitchFamily="49" charset="-120"/>
                            <a:ea typeface="華康儷中黑" panose="020B0509000000000000" pitchFamily="49" charset="-120"/>
                          </a:rPr>
                          <a:t>特別優惠</a:t>
                        </a:r>
                        <a:endParaRPr lang="en-US" altLang="zh-TW" sz="1100" dirty="0">
                          <a:solidFill>
                            <a:srgbClr val="6FAE6C"/>
                          </a:solidFill>
                          <a:latin typeface="華康儷中黑" panose="020B0509000000000000" pitchFamily="49" charset="-120"/>
                          <a:ea typeface="華康儷中黑" panose="020B0509000000000000" pitchFamily="49" charset="-120"/>
                        </a:endParaRPr>
                      </a:p>
                      <a:p>
                        <a:pPr algn="ctr"/>
                        <a:r>
                          <a:rPr lang="zh-TW" altLang="en-US" sz="1100" dirty="0">
                            <a:solidFill>
                              <a:srgbClr val="00A9F0"/>
                            </a:solidFill>
                            <a:latin typeface="華康儷中黑" panose="020B0509000000000000" pitchFamily="49" charset="-120"/>
                            <a:ea typeface="華康儷中黑" panose="020B0509000000000000" pitchFamily="49" charset="-120"/>
                          </a:rPr>
                          <a:t>購物驚喜</a:t>
                        </a:r>
                        <a:r>
                          <a:rPr lang="en-US" altLang="zh-TW" sz="1100" dirty="0">
                            <a:solidFill>
                              <a:prstClr val="black"/>
                            </a:solidFill>
                            <a:latin typeface="華康儷中黑" panose="020B0509000000000000" pitchFamily="49" charset="-120"/>
                            <a:ea typeface="華康儷中黑" panose="020B0509000000000000" pitchFamily="49" charset="-120"/>
                          </a:rPr>
                          <a:t/>
                        </a:r>
                        <a:br>
                          <a:rPr lang="en-US" altLang="zh-TW" sz="1100" dirty="0">
                            <a:solidFill>
                              <a:prstClr val="black"/>
                            </a:solidFill>
                            <a:latin typeface="華康儷中黑" panose="020B0509000000000000" pitchFamily="49" charset="-120"/>
                            <a:ea typeface="華康儷中黑" panose="020B0509000000000000" pitchFamily="49" charset="-120"/>
                          </a:rPr>
                        </a:br>
                        <a:r>
                          <a:rPr lang="zh-TW" altLang="en-US" sz="1100" u="sng" dirty="0">
                            <a:solidFill>
                              <a:srgbClr val="E55F00"/>
                            </a:solidFill>
                            <a:latin typeface="華康儷中黑" panose="020B0509000000000000" pitchFamily="49" charset="-120"/>
                            <a:ea typeface="華康儷中黑" panose="020B0509000000000000" pitchFamily="49" charset="-120"/>
                          </a:rPr>
                          <a:t>立即查看</a:t>
                        </a:r>
                        <a:endParaRPr lang="en-US" sz="1100" u="sng" dirty="0">
                          <a:solidFill>
                            <a:srgbClr val="E55F00"/>
                          </a:solidFill>
                          <a:latin typeface="華康儷中黑" panose="020B0509000000000000" pitchFamily="49" charset="-120"/>
                          <a:ea typeface="華康儷中黑" panose="020B0509000000000000" pitchFamily="49" charset="-120"/>
                        </a:endParaRPr>
                      </a:p>
                    </p:txBody>
                  </p:sp>
                  <p:pic>
                    <p:nvPicPr>
                      <p:cNvPr id="1031" name="Picture 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810375" y="3046145"/>
                        <a:ext cx="1572768" cy="792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2" descr="M:\Partner Stores Program\Privilege card\New Privilege card.pn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814566" y="3041250"/>
                        <a:ext cx="834009" cy="58777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191375" y="3409518"/>
                        <a:ext cx="1143000" cy="438582"/>
                      </a:xfrm>
                      <a:prstGeom prst="rect">
                        <a:avLst/>
                      </a:prstGeom>
                      <a:noFill/>
                      <a:ln>
                        <a:noFill/>
                      </a:ln>
                    </p:spPr>
                    <p:txBody>
                      <a:bodyPr wrap="square" rtlCol="0">
                        <a:spAutoFit/>
                      </a:bodyPr>
                      <a:lstStyle/>
                      <a:p>
                        <a:pPr algn="r">
                          <a:lnSpc>
                            <a:spcPts val="900"/>
                          </a:lnSpc>
                        </a:pPr>
                        <a:r>
                          <a:rPr lang="zh-TW" altLang="en-US" sz="1300" dirty="0">
                            <a:solidFill>
                              <a:prstClr val="black">
                                <a:lumMod val="50000"/>
                                <a:lumOff val="50000"/>
                              </a:prstClr>
                            </a:solidFill>
                            <a:latin typeface="華康儷中黑" panose="020B0509000000000000" pitchFamily="49" charset="-120"/>
                            <a:ea typeface="華康儷中黑" panose="020B0509000000000000" pitchFamily="49" charset="-120"/>
                          </a:rPr>
                          <a:t>尊賞卡</a:t>
                        </a:r>
                        <a:endParaRPr lang="en-US" altLang="zh-TW" sz="1300" dirty="0">
                          <a:solidFill>
                            <a:prstClr val="black">
                              <a:lumMod val="50000"/>
                              <a:lumOff val="50000"/>
                            </a:prstClr>
                          </a:solidFill>
                          <a:latin typeface="華康儷中黑" panose="020B0509000000000000" pitchFamily="49" charset="-120"/>
                          <a:ea typeface="華康儷中黑" panose="020B0509000000000000" pitchFamily="49" charset="-120"/>
                        </a:endParaRPr>
                      </a:p>
                      <a:p>
                        <a:pPr algn="r">
                          <a:lnSpc>
                            <a:spcPts val="900"/>
                          </a:lnSpc>
                        </a:pPr>
                        <a:r>
                          <a:rPr lang="zh-TW" altLang="en-US" sz="1000" dirty="0">
                            <a:solidFill>
                              <a:srgbClr val="6FAE6C"/>
                            </a:solidFill>
                            <a:latin typeface="華康儷中黑" panose="020B0509000000000000" pitchFamily="49" charset="-120"/>
                            <a:ea typeface="華康儷中黑" panose="020B0509000000000000" pitchFamily="49" charset="-120"/>
                          </a:rPr>
                          <a:t>盡享</a:t>
                        </a:r>
                        <a:r>
                          <a:rPr lang="en-US" altLang="zh-TW" sz="1000" b="1" dirty="0">
                            <a:solidFill>
                              <a:srgbClr val="6FAE6C"/>
                            </a:solidFill>
                            <a:ea typeface="華康儷中黑" panose="020B0509000000000000" pitchFamily="49" charset="-120"/>
                          </a:rPr>
                          <a:t>Cashback </a:t>
                        </a:r>
                      </a:p>
                      <a:p>
                        <a:pPr algn="r">
                          <a:lnSpc>
                            <a:spcPts val="900"/>
                          </a:lnSpc>
                        </a:pPr>
                        <a:r>
                          <a:rPr lang="zh-TW" altLang="en-US" sz="800" u="sng" dirty="0">
                            <a:solidFill>
                              <a:srgbClr val="E55F00"/>
                            </a:solidFill>
                            <a:latin typeface="華康儷中黑" panose="020B0509000000000000" pitchFamily="49" charset="-120"/>
                            <a:ea typeface="華康儷中黑" panose="020B0509000000000000" pitchFamily="49" charset="-120"/>
                          </a:rPr>
                          <a:t>查看詳情</a:t>
                        </a:r>
                        <a:endParaRPr lang="en-US" sz="800" u="sng" dirty="0">
                          <a:solidFill>
                            <a:srgbClr val="E55F00"/>
                          </a:solidFill>
                          <a:latin typeface="華康儷中黑" panose="020B0509000000000000" pitchFamily="49" charset="-120"/>
                          <a:ea typeface="華康儷中黑" panose="020B0509000000000000" pitchFamily="49" charset="-120"/>
                        </a:endParaRPr>
                      </a:p>
                    </p:txBody>
                  </p:sp>
                  <p:sp>
                    <p:nvSpPr>
                      <p:cNvPr id="24" name="TextBox 23"/>
                      <p:cNvSpPr txBox="1"/>
                      <p:nvPr/>
                    </p:nvSpPr>
                    <p:spPr>
                      <a:xfrm>
                        <a:off x="7381875" y="3990975"/>
                        <a:ext cx="952500" cy="731520"/>
                      </a:xfrm>
                      <a:prstGeom prst="rect">
                        <a:avLst/>
                      </a:prstGeom>
                      <a:solidFill>
                        <a:schemeClr val="bg1"/>
                      </a:solidFill>
                      <a:ln>
                        <a:noFill/>
                      </a:ln>
                    </p:spPr>
                    <p:txBody>
                      <a:bodyPr wrap="square" rtlCol="0">
                        <a:spAutoFit/>
                      </a:bodyPr>
                      <a:lstStyle/>
                      <a:p>
                        <a:pPr>
                          <a:lnSpc>
                            <a:spcPts val="1600"/>
                          </a:lnSpc>
                          <a:spcBef>
                            <a:spcPts val="1200"/>
                          </a:spcBef>
                        </a:pPr>
                        <a:r>
                          <a:rPr lang="zh-TW" altLang="en-US" sz="900" dirty="0">
                            <a:solidFill>
                              <a:srgbClr val="00A9F0"/>
                            </a:solidFill>
                            <a:latin typeface="華康儷中黑" panose="020B0509000000000000" pitchFamily="49" charset="-120"/>
                            <a:ea typeface="華康儷中黑" panose="020B0509000000000000" pitchFamily="49" charset="-120"/>
                          </a:rPr>
                          <a:t>如何可以</a:t>
                        </a:r>
                        <a:r>
                          <a:rPr lang="en-US" altLang="zh-TW" sz="1100" dirty="0">
                            <a:solidFill>
                              <a:prstClr val="black"/>
                            </a:solidFill>
                            <a:latin typeface="華康儷中黑" panose="020B0509000000000000" pitchFamily="49" charset="-120"/>
                            <a:ea typeface="華康儷中黑" panose="020B0509000000000000" pitchFamily="49" charset="-120"/>
                          </a:rPr>
                          <a:t/>
                        </a:r>
                        <a:br>
                          <a:rPr lang="en-US" altLang="zh-TW" sz="1100" dirty="0">
                            <a:solidFill>
                              <a:prstClr val="black"/>
                            </a:solidFill>
                            <a:latin typeface="華康儷中黑" panose="020B0509000000000000" pitchFamily="49" charset="-120"/>
                            <a:ea typeface="華康儷中黑" panose="020B0509000000000000" pitchFamily="49" charset="-120"/>
                          </a:rPr>
                        </a:br>
                        <a:r>
                          <a:rPr lang="zh-TW" altLang="en-US" sz="1300" dirty="0">
                            <a:solidFill>
                              <a:srgbClr val="6FAE6C"/>
                            </a:solidFill>
                            <a:latin typeface="華康儷中黑" panose="020B0509000000000000" pitchFamily="49" charset="-120"/>
                            <a:ea typeface="華康儷中黑" panose="020B0509000000000000" pitchFamily="49" charset="-120"/>
                          </a:rPr>
                          <a:t>消費即賺？</a:t>
                        </a:r>
                        <a:r>
                          <a:rPr lang="zh-TW" altLang="en-US" sz="900" u="sng" dirty="0">
                            <a:solidFill>
                              <a:srgbClr val="E55F00"/>
                            </a:solidFill>
                            <a:latin typeface="華康儷中黑" panose="020B0509000000000000" pitchFamily="49" charset="-120"/>
                            <a:ea typeface="華康儷中黑" panose="020B0509000000000000" pitchFamily="49" charset="-120"/>
                          </a:rPr>
                          <a:t>想知更多</a:t>
                        </a:r>
                        <a:endParaRPr lang="en-US" sz="900" u="sng" dirty="0">
                          <a:solidFill>
                            <a:srgbClr val="E55F00"/>
                          </a:solidFill>
                          <a:latin typeface="華康儷中黑" panose="020B0509000000000000" pitchFamily="49" charset="-120"/>
                          <a:ea typeface="華康儷中黑" panose="020B0509000000000000" pitchFamily="49" charset="-120"/>
                        </a:endParaRPr>
                      </a:p>
                    </p:txBody>
                  </p:sp>
                </p:grpSp>
              </p:grpSp>
              <p:sp>
                <p:nvSpPr>
                  <p:cNvPr id="18" name="Rectangle 17"/>
                  <p:cNvSpPr/>
                  <p:nvPr/>
                </p:nvSpPr>
                <p:spPr>
                  <a:xfrm>
                    <a:off x="609600" y="6553200"/>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031194" y="6556347"/>
                    <a:ext cx="1210588" cy="400110"/>
                  </a:xfrm>
                  <a:prstGeom prst="rect">
                    <a:avLst/>
                  </a:prstGeom>
                </p:spPr>
                <p:txBody>
                  <a:bodyPr wrap="none">
                    <a:spAutoFit/>
                  </a:bodyPr>
                  <a:lstStyle/>
                  <a:p>
                    <a:r>
                      <a:rPr lang="zh-TW" altLang="en-US" sz="2000" dirty="0">
                        <a:solidFill>
                          <a:srgbClr val="00A9CC"/>
                        </a:solidFill>
                        <a:latin typeface="華康儷中黑" panose="020B0509000000000000" pitchFamily="49" charset="-120"/>
                        <a:ea typeface="華康儷中黑" panose="020B0509000000000000" pitchFamily="49" charset="-120"/>
                      </a:rPr>
                      <a:t>暢銷產品</a:t>
                    </a:r>
                    <a:endParaRPr lang="en-US" sz="2000" dirty="0">
                      <a:solidFill>
                        <a:srgbClr val="00A9CC"/>
                      </a:solidFill>
                      <a:latin typeface="華康儷中黑" panose="020B0509000000000000" pitchFamily="49" charset="-120"/>
                      <a:ea typeface="華康儷中黑" panose="020B0509000000000000" pitchFamily="49" charset="-120"/>
                    </a:endParaRPr>
                  </a:p>
                </p:txBody>
              </p:sp>
            </p:grpSp>
            <p:grpSp>
              <p:nvGrpSpPr>
                <p:cNvPr id="16" name="Group 20"/>
                <p:cNvGrpSpPr/>
                <p:nvPr/>
              </p:nvGrpSpPr>
              <p:grpSpPr>
                <a:xfrm>
                  <a:off x="714828" y="12214125"/>
                  <a:ext cx="2286000" cy="457200"/>
                  <a:chOff x="714828" y="12214125"/>
                  <a:chExt cx="2286000" cy="457200"/>
                </a:xfrm>
              </p:grpSpPr>
              <p:sp>
                <p:nvSpPr>
                  <p:cNvPr id="30" name="Rectangle 29"/>
                  <p:cNvSpPr/>
                  <p:nvPr/>
                </p:nvSpPr>
                <p:spPr>
                  <a:xfrm>
                    <a:off x="714828" y="12214125"/>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928914" y="12217272"/>
                    <a:ext cx="1321196" cy="400110"/>
                  </a:xfrm>
                  <a:prstGeom prst="rect">
                    <a:avLst/>
                  </a:prstGeom>
                </p:spPr>
                <p:txBody>
                  <a:bodyPr wrap="none">
                    <a:spAutoFit/>
                  </a:bodyPr>
                  <a:lstStyle/>
                  <a:p>
                    <a:r>
                      <a:rPr lang="en-US" altLang="zh-TW" sz="2000" dirty="0">
                        <a:solidFill>
                          <a:srgbClr val="00A9CC"/>
                        </a:solidFill>
                        <a:ea typeface="華康儷中黑" panose="020B0509000000000000" pitchFamily="49" charset="-120"/>
                      </a:rPr>
                      <a:t>SNAP</a:t>
                    </a:r>
                    <a:r>
                      <a:rPr lang="zh-TW" altLang="en-US" sz="2000" dirty="0">
                        <a:solidFill>
                          <a:srgbClr val="00A9CC"/>
                        </a:solidFill>
                        <a:ea typeface="華康儷中黑" panose="020B0509000000000000" pitchFamily="49" charset="-120"/>
                      </a:rPr>
                      <a:t> 推介</a:t>
                    </a:r>
                    <a:endParaRPr lang="en-US" sz="2000" dirty="0">
                      <a:solidFill>
                        <a:srgbClr val="00A9CC"/>
                      </a:solidFill>
                      <a:latin typeface="華康儷中黑" panose="020B0509000000000000" pitchFamily="49" charset="-120"/>
                      <a:ea typeface="華康儷中黑" panose="020B0509000000000000" pitchFamily="49" charset="-120"/>
                    </a:endParaRPr>
                  </a:p>
                </p:txBody>
              </p:sp>
            </p:grpSp>
          </p:grpSp>
          <p:sp>
            <p:nvSpPr>
              <p:cNvPr id="26" name="Rectangle 25"/>
              <p:cNvSpPr/>
              <p:nvPr/>
            </p:nvSpPr>
            <p:spPr>
              <a:xfrm>
                <a:off x="1567286" y="15916275"/>
                <a:ext cx="365760" cy="182880"/>
              </a:xfrm>
              <a:prstGeom prst="rect">
                <a:avLst/>
              </a:prstGeom>
              <a:solidFill>
                <a:srgbClr val="26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6" name="Picture 5"/>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bwMode="auto">
            <a:xfrm>
              <a:off x="1803469" y="6188528"/>
              <a:ext cx="274320" cy="274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26839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4.81481E-6 L 0.0125 -1.70463 " pathEditMode="relative" rAng="0" ptsTypes="AA">
                                      <p:cBhvr>
                                        <p:cTn id="6" dur="5000" fill="hold"/>
                                        <p:tgtEl>
                                          <p:spTgt spid="2"/>
                                        </p:tgtEl>
                                        <p:attrNameLst>
                                          <p:attrName>ppt_x</p:attrName>
                                          <p:attrName>ppt_y</p:attrName>
                                        </p:attrNameLst>
                                      </p:cBhvr>
                                      <p:rCtr x="625" y="-8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7170"/>
          <p:cNvGrpSpPr/>
          <p:nvPr/>
        </p:nvGrpSpPr>
        <p:grpSpPr>
          <a:xfrm>
            <a:off x="-19052" y="-9436"/>
            <a:ext cx="9203873" cy="9839978"/>
            <a:chOff x="-19052" y="-9436"/>
            <a:chExt cx="9203873" cy="9839978"/>
          </a:xfrm>
        </p:grpSpPr>
        <p:grpSp>
          <p:nvGrpSpPr>
            <p:cNvPr id="3" name="Group 31"/>
            <p:cNvGrpSpPr/>
            <p:nvPr/>
          </p:nvGrpSpPr>
          <p:grpSpPr>
            <a:xfrm>
              <a:off x="-6803" y="-9436"/>
              <a:ext cx="9191624" cy="9839978"/>
              <a:chOff x="-66674" y="0"/>
              <a:chExt cx="9191624" cy="9839978"/>
            </a:xfrm>
          </p:grpSpPr>
          <p:grpSp>
            <p:nvGrpSpPr>
              <p:cNvPr id="4" name="Group 37"/>
              <p:cNvGrpSpPr/>
              <p:nvPr/>
            </p:nvGrpSpPr>
            <p:grpSpPr>
              <a:xfrm>
                <a:off x="-66674" y="0"/>
                <a:ext cx="9191624" cy="9839978"/>
                <a:chOff x="-49893" y="0"/>
                <a:chExt cx="9191624" cy="9839978"/>
              </a:xfrm>
            </p:grpSpPr>
            <p:grpSp>
              <p:nvGrpSpPr>
                <p:cNvPr id="5" name="Group 41"/>
                <p:cNvGrpSpPr/>
                <p:nvPr/>
              </p:nvGrpSpPr>
              <p:grpSpPr>
                <a:xfrm>
                  <a:off x="-49893" y="0"/>
                  <a:ext cx="9191624" cy="9839978"/>
                  <a:chOff x="-49893" y="0"/>
                  <a:chExt cx="9191624" cy="9839978"/>
                </a:xfrm>
              </p:grpSpPr>
              <p:grpSp>
                <p:nvGrpSpPr>
                  <p:cNvPr id="6" name="Group 44"/>
                  <p:cNvGrpSpPr/>
                  <p:nvPr/>
                </p:nvGrpSpPr>
                <p:grpSpPr>
                  <a:xfrm>
                    <a:off x="-49893" y="0"/>
                    <a:ext cx="9191624" cy="9839978"/>
                    <a:chOff x="-49893" y="0"/>
                    <a:chExt cx="9191624" cy="9839978"/>
                  </a:xfrm>
                </p:grpSpPr>
                <p:grpSp>
                  <p:nvGrpSpPr>
                    <p:cNvPr id="7" name="Group 51"/>
                    <p:cNvGrpSpPr/>
                    <p:nvPr/>
                  </p:nvGrpSpPr>
                  <p:grpSpPr>
                    <a:xfrm>
                      <a:off x="-49893" y="0"/>
                      <a:ext cx="9191624" cy="9839978"/>
                      <a:chOff x="-49893" y="0"/>
                      <a:chExt cx="9191624" cy="9839978"/>
                    </a:xfrm>
                  </p:grpSpPr>
                  <p:grpSp>
                    <p:nvGrpSpPr>
                      <p:cNvPr id="8" name="Group 53"/>
                      <p:cNvGrpSpPr/>
                      <p:nvPr/>
                    </p:nvGrpSpPr>
                    <p:grpSpPr>
                      <a:xfrm>
                        <a:off x="-49893" y="0"/>
                        <a:ext cx="9191624" cy="9839978"/>
                        <a:chOff x="-76200" y="-946797"/>
                        <a:chExt cx="9191624" cy="9839978"/>
                      </a:xfrm>
                    </p:grpSpPr>
                    <p:pic>
                      <p:nvPicPr>
                        <p:cNvPr id="58" name="Picture 3"/>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6200" y="-946797"/>
                          <a:ext cx="9144000" cy="52997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9"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8576" y="4238626"/>
                          <a:ext cx="9144000" cy="4654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9" name="Group 54"/>
                      <p:cNvGrpSpPr/>
                      <p:nvPr/>
                    </p:nvGrpSpPr>
                    <p:grpSpPr>
                      <a:xfrm>
                        <a:off x="1440587" y="1600200"/>
                        <a:ext cx="838691" cy="223138"/>
                        <a:chOff x="1440587" y="1600200"/>
                        <a:chExt cx="838691" cy="223138"/>
                      </a:xfrm>
                    </p:grpSpPr>
                    <p:sp>
                      <p:nvSpPr>
                        <p:cNvPr id="56" name="Rectangle 55"/>
                        <p:cNvSpPr/>
                        <p:nvPr/>
                      </p:nvSpPr>
                      <p:spPr>
                        <a:xfrm>
                          <a:off x="1491015" y="1600200"/>
                          <a:ext cx="769213" cy="22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TextBox 56"/>
                        <p:cNvSpPr txBox="1"/>
                        <p:nvPr/>
                      </p:nvSpPr>
                      <p:spPr>
                        <a:xfrm>
                          <a:off x="1440587" y="1600200"/>
                          <a:ext cx="838691" cy="223138"/>
                        </a:xfrm>
                        <a:prstGeom prst="rect">
                          <a:avLst/>
                        </a:prstGeom>
                        <a:noFill/>
                      </p:spPr>
                      <p:txBody>
                        <a:bodyPr wrap="none" rtlCol="0">
                          <a:spAutoFit/>
                        </a:bodyPr>
                        <a:lstStyle/>
                        <a:p>
                          <a:r>
                            <a:rPr lang="zh-TW" altLang="en-US" sz="850" b="1" dirty="0">
                              <a:solidFill>
                                <a:srgbClr val="00A9CC"/>
                              </a:solidFill>
                              <a:latin typeface="華康儷中黑" panose="020B0509000000000000" pitchFamily="49" charset="-120"/>
                              <a:ea typeface="華康儷中黑" panose="020B0509000000000000" pitchFamily="49" charset="-120"/>
                            </a:rPr>
                            <a:t>美安香港公司</a:t>
                          </a:r>
                          <a:endParaRPr lang="en-US" sz="850" b="1" dirty="0">
                            <a:solidFill>
                              <a:srgbClr val="00A9CC"/>
                            </a:solidFill>
                            <a:latin typeface="華康儷中黑" panose="020B0509000000000000" pitchFamily="49" charset="-120"/>
                            <a:ea typeface="華康儷中黑" panose="020B0509000000000000" pitchFamily="49" charset="-120"/>
                          </a:endParaRPr>
                        </a:p>
                      </p:txBody>
                    </p:sp>
                  </p:grpSp>
                </p:grpSp>
                <p:sp>
                  <p:nvSpPr>
                    <p:cNvPr id="53" name="Rectangle 52"/>
                    <p:cNvSpPr/>
                    <p:nvPr/>
                  </p:nvSpPr>
                  <p:spPr>
                    <a:xfrm>
                      <a:off x="3810000" y="243840"/>
                      <a:ext cx="1524000" cy="144780"/>
                    </a:xfrm>
                    <a:prstGeom prst="rect">
                      <a:avLst/>
                    </a:prstGeom>
                    <a:solidFill>
                      <a:srgbClr val="E5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45"/>
                  <p:cNvGrpSpPr/>
                  <p:nvPr/>
                </p:nvGrpSpPr>
                <p:grpSpPr>
                  <a:xfrm>
                    <a:off x="6810375" y="2219325"/>
                    <a:ext cx="1572768" cy="2503170"/>
                    <a:chOff x="6810375" y="2219325"/>
                    <a:chExt cx="1572768" cy="2503170"/>
                  </a:xfrm>
                </p:grpSpPr>
                <p:sp>
                  <p:nvSpPr>
                    <p:cNvPr id="47" name="TextBox 46"/>
                    <p:cNvSpPr txBox="1"/>
                    <p:nvPr/>
                  </p:nvSpPr>
                  <p:spPr>
                    <a:xfrm>
                      <a:off x="7436757" y="2219325"/>
                      <a:ext cx="838200" cy="600164"/>
                    </a:xfrm>
                    <a:prstGeom prst="rect">
                      <a:avLst/>
                    </a:prstGeom>
                    <a:solidFill>
                      <a:schemeClr val="bg1"/>
                    </a:solidFill>
                    <a:ln>
                      <a:noFill/>
                    </a:ln>
                  </p:spPr>
                  <p:txBody>
                    <a:bodyPr wrap="square" rtlCol="0">
                      <a:spAutoFit/>
                    </a:bodyPr>
                    <a:lstStyle/>
                    <a:p>
                      <a:pPr algn="ctr"/>
                      <a:r>
                        <a:rPr lang="zh-TW" altLang="en-US" sz="1100" dirty="0">
                          <a:solidFill>
                            <a:srgbClr val="6FAE6C"/>
                          </a:solidFill>
                          <a:latin typeface="華康儷中黑" panose="020B0509000000000000" pitchFamily="49" charset="-120"/>
                          <a:ea typeface="華康儷中黑" panose="020B0509000000000000" pitchFamily="49" charset="-120"/>
                        </a:rPr>
                        <a:t>特別優惠</a:t>
                      </a:r>
                      <a:endParaRPr lang="en-US" altLang="zh-TW" sz="1100" dirty="0">
                        <a:solidFill>
                          <a:srgbClr val="6FAE6C"/>
                        </a:solidFill>
                        <a:latin typeface="華康儷中黑" panose="020B0509000000000000" pitchFamily="49" charset="-120"/>
                        <a:ea typeface="華康儷中黑" panose="020B0509000000000000" pitchFamily="49" charset="-120"/>
                      </a:endParaRPr>
                    </a:p>
                    <a:p>
                      <a:pPr algn="ctr"/>
                      <a:r>
                        <a:rPr lang="zh-TW" altLang="en-US" sz="1100" dirty="0">
                          <a:solidFill>
                            <a:srgbClr val="00A9F0"/>
                          </a:solidFill>
                          <a:latin typeface="華康儷中黑" panose="020B0509000000000000" pitchFamily="49" charset="-120"/>
                          <a:ea typeface="華康儷中黑" panose="020B0509000000000000" pitchFamily="49" charset="-120"/>
                        </a:rPr>
                        <a:t>購物驚喜</a:t>
                      </a:r>
                      <a:r>
                        <a:rPr lang="en-US" altLang="zh-TW" sz="1100" dirty="0">
                          <a:solidFill>
                            <a:prstClr val="black"/>
                          </a:solidFill>
                          <a:latin typeface="華康儷中黑" panose="020B0509000000000000" pitchFamily="49" charset="-120"/>
                          <a:ea typeface="華康儷中黑" panose="020B0509000000000000" pitchFamily="49" charset="-120"/>
                        </a:rPr>
                        <a:t/>
                      </a:r>
                      <a:br>
                        <a:rPr lang="en-US" altLang="zh-TW" sz="1100" dirty="0">
                          <a:solidFill>
                            <a:prstClr val="black"/>
                          </a:solidFill>
                          <a:latin typeface="華康儷中黑" panose="020B0509000000000000" pitchFamily="49" charset="-120"/>
                          <a:ea typeface="華康儷中黑" panose="020B0509000000000000" pitchFamily="49" charset="-120"/>
                        </a:rPr>
                      </a:br>
                      <a:r>
                        <a:rPr lang="zh-TW" altLang="en-US" sz="1100" u="sng" dirty="0">
                          <a:solidFill>
                            <a:srgbClr val="E55F00"/>
                          </a:solidFill>
                          <a:latin typeface="華康儷中黑" panose="020B0509000000000000" pitchFamily="49" charset="-120"/>
                          <a:ea typeface="華康儷中黑" panose="020B0509000000000000" pitchFamily="49" charset="-120"/>
                        </a:rPr>
                        <a:t>立即查看</a:t>
                      </a:r>
                      <a:endParaRPr lang="en-US" sz="1100" u="sng" dirty="0">
                        <a:solidFill>
                          <a:srgbClr val="E55F00"/>
                        </a:solidFill>
                        <a:latin typeface="華康儷中黑" panose="020B0509000000000000" pitchFamily="49" charset="-120"/>
                        <a:ea typeface="華康儷中黑" panose="020B0509000000000000" pitchFamily="49" charset="-120"/>
                      </a:endParaRPr>
                    </a:p>
                  </p:txBody>
                </p:sp>
                <p:pic>
                  <p:nvPicPr>
                    <p:cNvPr id="48" name="Picture 7"/>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810375" y="3046145"/>
                      <a:ext cx="1572768" cy="792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9" name="Picture 2" descr="M:\Partner Stores Program\Privilege card\New Privilege card.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814566" y="3041250"/>
                      <a:ext cx="834009" cy="587775"/>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p:cNvSpPr txBox="1"/>
                    <p:nvPr/>
                  </p:nvSpPr>
                  <p:spPr>
                    <a:xfrm>
                      <a:off x="7191375" y="3409518"/>
                      <a:ext cx="1143000" cy="438582"/>
                    </a:xfrm>
                    <a:prstGeom prst="rect">
                      <a:avLst/>
                    </a:prstGeom>
                    <a:noFill/>
                    <a:ln>
                      <a:noFill/>
                    </a:ln>
                  </p:spPr>
                  <p:txBody>
                    <a:bodyPr wrap="square" rtlCol="0">
                      <a:spAutoFit/>
                    </a:bodyPr>
                    <a:lstStyle/>
                    <a:p>
                      <a:pPr algn="r">
                        <a:lnSpc>
                          <a:spcPts val="900"/>
                        </a:lnSpc>
                      </a:pPr>
                      <a:r>
                        <a:rPr lang="zh-TW" altLang="en-US" sz="1300" dirty="0">
                          <a:solidFill>
                            <a:prstClr val="black">
                              <a:lumMod val="50000"/>
                              <a:lumOff val="50000"/>
                            </a:prstClr>
                          </a:solidFill>
                          <a:latin typeface="華康儷中黑" panose="020B0509000000000000" pitchFamily="49" charset="-120"/>
                          <a:ea typeface="華康儷中黑" panose="020B0509000000000000" pitchFamily="49" charset="-120"/>
                        </a:rPr>
                        <a:t>尊賞卡</a:t>
                      </a:r>
                      <a:endParaRPr lang="en-US" altLang="zh-TW" sz="1300" dirty="0">
                        <a:solidFill>
                          <a:prstClr val="black">
                            <a:lumMod val="50000"/>
                            <a:lumOff val="50000"/>
                          </a:prstClr>
                        </a:solidFill>
                        <a:latin typeface="華康儷中黑" panose="020B0509000000000000" pitchFamily="49" charset="-120"/>
                        <a:ea typeface="華康儷中黑" panose="020B0509000000000000" pitchFamily="49" charset="-120"/>
                      </a:endParaRPr>
                    </a:p>
                    <a:p>
                      <a:pPr algn="r">
                        <a:lnSpc>
                          <a:spcPts val="900"/>
                        </a:lnSpc>
                      </a:pPr>
                      <a:r>
                        <a:rPr lang="zh-TW" altLang="en-US" sz="1000" dirty="0">
                          <a:solidFill>
                            <a:srgbClr val="6FAE6C"/>
                          </a:solidFill>
                          <a:latin typeface="華康儷中黑" panose="020B0509000000000000" pitchFamily="49" charset="-120"/>
                          <a:ea typeface="華康儷中黑" panose="020B0509000000000000" pitchFamily="49" charset="-120"/>
                        </a:rPr>
                        <a:t>盡享</a:t>
                      </a:r>
                      <a:r>
                        <a:rPr lang="en-US" altLang="zh-TW" sz="1000" b="1" dirty="0">
                          <a:solidFill>
                            <a:srgbClr val="6FAE6C"/>
                          </a:solidFill>
                          <a:ea typeface="華康儷中黑" panose="020B0509000000000000" pitchFamily="49" charset="-120"/>
                        </a:rPr>
                        <a:t>Cashback </a:t>
                      </a:r>
                    </a:p>
                    <a:p>
                      <a:pPr algn="r">
                        <a:lnSpc>
                          <a:spcPts val="900"/>
                        </a:lnSpc>
                      </a:pPr>
                      <a:r>
                        <a:rPr lang="zh-TW" altLang="en-US" sz="800" u="sng" dirty="0">
                          <a:solidFill>
                            <a:srgbClr val="E55F00"/>
                          </a:solidFill>
                          <a:latin typeface="華康儷中黑" panose="020B0509000000000000" pitchFamily="49" charset="-120"/>
                          <a:ea typeface="華康儷中黑" panose="020B0509000000000000" pitchFamily="49" charset="-120"/>
                        </a:rPr>
                        <a:t>查看詳情</a:t>
                      </a:r>
                      <a:endParaRPr lang="en-US" sz="800" u="sng" dirty="0">
                        <a:solidFill>
                          <a:srgbClr val="E55F00"/>
                        </a:solidFill>
                        <a:latin typeface="華康儷中黑" panose="020B0509000000000000" pitchFamily="49" charset="-120"/>
                        <a:ea typeface="華康儷中黑" panose="020B0509000000000000" pitchFamily="49" charset="-120"/>
                      </a:endParaRPr>
                    </a:p>
                  </p:txBody>
                </p:sp>
                <p:sp>
                  <p:nvSpPr>
                    <p:cNvPr id="51" name="TextBox 50"/>
                    <p:cNvSpPr txBox="1"/>
                    <p:nvPr/>
                  </p:nvSpPr>
                  <p:spPr>
                    <a:xfrm>
                      <a:off x="7381875" y="3990975"/>
                      <a:ext cx="952500" cy="731520"/>
                    </a:xfrm>
                    <a:prstGeom prst="rect">
                      <a:avLst/>
                    </a:prstGeom>
                    <a:solidFill>
                      <a:schemeClr val="bg1"/>
                    </a:solidFill>
                    <a:ln>
                      <a:noFill/>
                    </a:ln>
                  </p:spPr>
                  <p:txBody>
                    <a:bodyPr wrap="square" rtlCol="0">
                      <a:spAutoFit/>
                    </a:bodyPr>
                    <a:lstStyle/>
                    <a:p>
                      <a:pPr>
                        <a:lnSpc>
                          <a:spcPts val="1600"/>
                        </a:lnSpc>
                        <a:spcBef>
                          <a:spcPts val="1200"/>
                        </a:spcBef>
                      </a:pPr>
                      <a:r>
                        <a:rPr lang="zh-TW" altLang="en-US" sz="900" dirty="0">
                          <a:solidFill>
                            <a:srgbClr val="00A9F0"/>
                          </a:solidFill>
                          <a:latin typeface="華康儷中黑" panose="020B0509000000000000" pitchFamily="49" charset="-120"/>
                          <a:ea typeface="華康儷中黑" panose="020B0509000000000000" pitchFamily="49" charset="-120"/>
                        </a:rPr>
                        <a:t>如何可以</a:t>
                      </a:r>
                      <a:r>
                        <a:rPr lang="en-US" altLang="zh-TW" sz="1100" dirty="0">
                          <a:solidFill>
                            <a:prstClr val="black"/>
                          </a:solidFill>
                          <a:latin typeface="華康儷中黑" panose="020B0509000000000000" pitchFamily="49" charset="-120"/>
                          <a:ea typeface="華康儷中黑" panose="020B0509000000000000" pitchFamily="49" charset="-120"/>
                        </a:rPr>
                        <a:t/>
                      </a:r>
                      <a:br>
                        <a:rPr lang="en-US" altLang="zh-TW" sz="1100" dirty="0">
                          <a:solidFill>
                            <a:prstClr val="black"/>
                          </a:solidFill>
                          <a:latin typeface="華康儷中黑" panose="020B0509000000000000" pitchFamily="49" charset="-120"/>
                          <a:ea typeface="華康儷中黑" panose="020B0509000000000000" pitchFamily="49" charset="-120"/>
                        </a:rPr>
                      </a:br>
                      <a:r>
                        <a:rPr lang="zh-TW" altLang="en-US" sz="1300" dirty="0">
                          <a:solidFill>
                            <a:srgbClr val="6FAE6C"/>
                          </a:solidFill>
                          <a:latin typeface="華康儷中黑" panose="020B0509000000000000" pitchFamily="49" charset="-120"/>
                          <a:ea typeface="華康儷中黑" panose="020B0509000000000000" pitchFamily="49" charset="-120"/>
                        </a:rPr>
                        <a:t>消費即賺？</a:t>
                      </a:r>
                      <a:r>
                        <a:rPr lang="zh-TW" altLang="en-US" sz="900" u="sng" dirty="0">
                          <a:solidFill>
                            <a:srgbClr val="E55F00"/>
                          </a:solidFill>
                          <a:latin typeface="華康儷中黑" panose="020B0509000000000000" pitchFamily="49" charset="-120"/>
                          <a:ea typeface="華康儷中黑" panose="020B0509000000000000" pitchFamily="49" charset="-120"/>
                        </a:rPr>
                        <a:t>想知更多</a:t>
                      </a:r>
                      <a:endParaRPr lang="en-US" sz="900" u="sng" dirty="0">
                        <a:solidFill>
                          <a:srgbClr val="E55F00"/>
                        </a:solidFill>
                        <a:latin typeface="華康儷中黑" panose="020B0509000000000000" pitchFamily="49" charset="-120"/>
                        <a:ea typeface="華康儷中黑" panose="020B0509000000000000" pitchFamily="49" charset="-120"/>
                      </a:endParaRPr>
                    </a:p>
                  </p:txBody>
                </p:sp>
              </p:grpSp>
            </p:grpSp>
            <p:sp>
              <p:nvSpPr>
                <p:cNvPr id="43" name="Rectangle 42"/>
                <p:cNvSpPr/>
                <p:nvPr/>
              </p:nvSpPr>
              <p:spPr>
                <a:xfrm>
                  <a:off x="609600" y="6553200"/>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1031194" y="6556347"/>
                  <a:ext cx="1210588" cy="400110"/>
                </a:xfrm>
                <a:prstGeom prst="rect">
                  <a:avLst/>
                </a:prstGeom>
              </p:spPr>
              <p:txBody>
                <a:bodyPr wrap="none">
                  <a:spAutoFit/>
                </a:bodyPr>
                <a:lstStyle/>
                <a:p>
                  <a:r>
                    <a:rPr lang="zh-TW" altLang="en-US" sz="2000" dirty="0">
                      <a:solidFill>
                        <a:srgbClr val="00A9CC"/>
                      </a:solidFill>
                      <a:latin typeface="華康儷中黑" panose="020B0509000000000000" pitchFamily="49" charset="-120"/>
                      <a:ea typeface="華康儷中黑" panose="020B0509000000000000" pitchFamily="49" charset="-120"/>
                    </a:rPr>
                    <a:t>暢銷產品</a:t>
                  </a:r>
                  <a:endParaRPr lang="en-US" sz="2000" dirty="0">
                    <a:solidFill>
                      <a:srgbClr val="00A9CC"/>
                    </a:solidFill>
                    <a:latin typeface="華康儷中黑" panose="020B0509000000000000" pitchFamily="49" charset="-120"/>
                    <a:ea typeface="華康儷中黑" panose="020B0509000000000000" pitchFamily="49" charset="-120"/>
                  </a:endParaRPr>
                </a:p>
              </p:txBody>
            </p:sp>
          </p:grpSp>
          <p:pic>
            <p:nvPicPr>
              <p:cNvPr id="34" name="Picture 5"/>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bwMode="auto">
              <a:xfrm>
                <a:off x="1803469" y="6188528"/>
                <a:ext cx="274320" cy="274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64" name="Rectangle 63"/>
            <p:cNvSpPr/>
            <p:nvPr/>
          </p:nvSpPr>
          <p:spPr>
            <a:xfrm>
              <a:off x="-19052" y="1990816"/>
              <a:ext cx="6629400" cy="28529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pic>
        <p:nvPicPr>
          <p:cNvPr id="7174" name="Picture 6" descr="Motives BEauty Weapon Kit"/>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831721" y="1887202"/>
            <a:ext cx="5788152" cy="285443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7168"/>
          <p:cNvGrpSpPr>
            <a:grpSpLocks noChangeAspect="1"/>
          </p:cNvGrpSpPr>
          <p:nvPr/>
        </p:nvGrpSpPr>
        <p:grpSpPr>
          <a:xfrm>
            <a:off x="842902" y="1901716"/>
            <a:ext cx="5788152" cy="2854432"/>
            <a:chOff x="2977571" y="-1620579"/>
            <a:chExt cx="6953250" cy="3429001"/>
          </a:xfrm>
        </p:grpSpPr>
        <p:pic>
          <p:nvPicPr>
            <p:cNvPr id="7176" name="Picture 8" descr="薑黃精華"/>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2977571" y="-1620579"/>
              <a:ext cx="6953250" cy="3429001"/>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p:cNvSpPr/>
            <p:nvPr/>
          </p:nvSpPr>
          <p:spPr>
            <a:xfrm>
              <a:off x="6794029" y="-1242442"/>
              <a:ext cx="2610649" cy="74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422280" y="-1223392"/>
              <a:ext cx="1896673" cy="723275"/>
            </a:xfrm>
            <a:prstGeom prst="rect">
              <a:avLst/>
            </a:prstGeom>
          </p:spPr>
          <p:txBody>
            <a:bodyPr wrap="none">
              <a:spAutoFit/>
            </a:bodyPr>
            <a:lstStyle/>
            <a:p>
              <a:pPr algn="r"/>
              <a:r>
                <a:rPr lang="zh-TW" altLang="en-US" sz="2300" b="1" dirty="0">
                  <a:solidFill>
                    <a:prstClr val="black">
                      <a:lumMod val="85000"/>
                      <a:lumOff val="15000"/>
                    </a:prstClr>
                  </a:solidFill>
                  <a:latin typeface="華康儷中黑" panose="020B0509000000000000" pitchFamily="49" charset="-120"/>
                  <a:ea typeface="華康儷中黑" panose="020B0509000000000000" pitchFamily="49" charset="-120"/>
                </a:rPr>
                <a:t>薑黃精華 </a:t>
              </a:r>
              <a:r>
                <a:rPr lang="zh-TW" altLang="en-US" sz="2000" b="1" dirty="0">
                  <a:solidFill>
                    <a:prstClr val="black">
                      <a:lumMod val="85000"/>
                      <a:lumOff val="15000"/>
                    </a:prstClr>
                  </a:solidFill>
                  <a:latin typeface="華康儷中黑" panose="020B0509000000000000" pitchFamily="49" charset="-120"/>
                  <a:ea typeface="華康儷中黑" panose="020B0509000000000000" pitchFamily="49" charset="-120"/>
                </a:rPr>
                <a:t>─ </a:t>
              </a:r>
              <a:endParaRPr lang="en-US" altLang="zh-TW" sz="2000" b="1" dirty="0">
                <a:solidFill>
                  <a:prstClr val="black">
                    <a:lumMod val="85000"/>
                    <a:lumOff val="15000"/>
                  </a:prstClr>
                </a:solidFill>
                <a:latin typeface="華康儷中黑" panose="020B0509000000000000" pitchFamily="49" charset="-120"/>
                <a:ea typeface="華康儷中黑" panose="020B0509000000000000" pitchFamily="49" charset="-120"/>
              </a:endParaRPr>
            </a:p>
            <a:p>
              <a:pPr algn="r"/>
              <a:r>
                <a:rPr lang="zh-TW" altLang="en-US" b="1" dirty="0">
                  <a:solidFill>
                    <a:prstClr val="black">
                      <a:lumMod val="85000"/>
                      <a:lumOff val="15000"/>
                    </a:prstClr>
                  </a:solidFill>
                  <a:latin typeface="華康儷中黑" panose="020B0509000000000000" pitchFamily="49" charset="-120"/>
                  <a:ea typeface="華康儷中黑" panose="020B0509000000000000" pitchFamily="49" charset="-120"/>
                </a:rPr>
                <a:t>補肝排毒配方</a:t>
              </a:r>
            </a:p>
          </p:txBody>
        </p:sp>
        <p:sp>
          <p:nvSpPr>
            <p:cNvPr id="69" name="Rectangle 68"/>
            <p:cNvSpPr/>
            <p:nvPr/>
          </p:nvSpPr>
          <p:spPr>
            <a:xfrm>
              <a:off x="7335148" y="-156592"/>
              <a:ext cx="1351652" cy="292388"/>
            </a:xfrm>
            <a:prstGeom prst="rect">
              <a:avLst/>
            </a:prstGeom>
          </p:spPr>
          <p:txBody>
            <a:bodyPr wrap="none">
              <a:spAutoFit/>
            </a:bodyPr>
            <a:lstStyle/>
            <a:p>
              <a:r>
                <a:rPr lang="zh-TW" altLang="en-US" sz="1300" dirty="0">
                  <a:solidFill>
                    <a:prstClr val="black">
                      <a:lumMod val="50000"/>
                      <a:lumOff val="50000"/>
                    </a:prstClr>
                  </a:solidFill>
                  <a:latin typeface="華康儷中黑" panose="020B0509000000000000" pitchFamily="49" charset="-120"/>
                  <a:ea typeface="華康儷中黑" panose="020B0509000000000000" pitchFamily="49" charset="-120"/>
                </a:rPr>
                <a:t>將身體毒素排出</a:t>
              </a:r>
            </a:p>
          </p:txBody>
        </p:sp>
      </p:grpSp>
      <p:pic>
        <p:nvPicPr>
          <p:cNvPr id="7172" name="Picture 4" descr="Electronics"/>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826270" y="1944912"/>
            <a:ext cx="5788152" cy="2854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6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ppt_w*1.125000"/>
                                          </p:val>
                                        </p:tav>
                                      </p:tavLst>
                                    </p:anim>
                                    <p:animEffect transition="out" filter="wipe(left)">
                                      <p:cBhvr>
                                        <p:cTn id="7" dur="500"/>
                                        <p:tgtEl>
                                          <p:spTgt spid="11"/>
                                        </p:tgtEl>
                                      </p:cBhvr>
                                    </p:animEffect>
                                    <p:set>
                                      <p:cBhvr>
                                        <p:cTn id="8" dur="1" fill="hold">
                                          <p:stCondLst>
                                            <p:cond delay="499"/>
                                          </p:stCondLst>
                                        </p:cTn>
                                        <p:tgtEl>
                                          <p:spTgt spid="11"/>
                                        </p:tgtEl>
                                        <p:attrNameLst>
                                          <p:attrName>style.visibility</p:attrName>
                                        </p:attrNameLst>
                                      </p:cBhvr>
                                      <p:to>
                                        <p:strVal val="hidden"/>
                                      </p:to>
                                    </p:set>
                                  </p:childTnLst>
                                </p:cTn>
                              </p:par>
                              <p:par>
                                <p:cTn id="9" presetID="12" presetClass="entr" presetSubtype="2"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p:tgtEl>
                                          <p:spTgt spid="7172"/>
                                        </p:tgtEl>
                                        <p:attrNameLst>
                                          <p:attrName>ppt_x</p:attrName>
                                        </p:attrNameLst>
                                      </p:cBhvr>
                                      <p:tavLst>
                                        <p:tav tm="0">
                                          <p:val>
                                            <p:strVal val="#ppt_x+#ppt_w*1.125000"/>
                                          </p:val>
                                        </p:tav>
                                        <p:tav tm="100000">
                                          <p:val>
                                            <p:strVal val="#ppt_x"/>
                                          </p:val>
                                        </p:tav>
                                      </p:tavLst>
                                    </p:anim>
                                    <p:animEffect transition="in" filter="wipe(left)">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p:tgtEl>
                                          <p:spTgt spid="7174"/>
                                        </p:tgtEl>
                                        <p:attrNameLst>
                                          <p:attrName>ppt_x</p:attrName>
                                        </p:attrNameLst>
                                      </p:cBhvr>
                                      <p:tavLst>
                                        <p:tav tm="0">
                                          <p:val>
                                            <p:strVal val="#ppt_x+#ppt_w*1.125000"/>
                                          </p:val>
                                        </p:tav>
                                        <p:tav tm="100000">
                                          <p:val>
                                            <p:strVal val="#ppt_x"/>
                                          </p:val>
                                        </p:tav>
                                      </p:tavLst>
                                    </p:anim>
                                    <p:animEffect transition="in" filter="wipe(left)">
                                      <p:cBhvr>
                                        <p:cTn id="18" dur="500"/>
                                        <p:tgtEl>
                                          <p:spTgt spid="7174"/>
                                        </p:tgtEl>
                                      </p:cBhvr>
                                    </p:animEffect>
                                  </p:childTnLst>
                                </p:cTn>
                              </p:par>
                              <p:par>
                                <p:cTn id="19" presetID="12" presetClass="exit" presetSubtype="8" fill="hold" nodeType="withEffect">
                                  <p:stCondLst>
                                    <p:cond delay="0"/>
                                  </p:stCondLst>
                                  <p:childTnLst>
                                    <p:anim calcmode="lin" valueType="num">
                                      <p:cBhvr additive="base">
                                        <p:cTn id="20" dur="500"/>
                                        <p:tgtEl>
                                          <p:spTgt spid="7172"/>
                                        </p:tgtEl>
                                        <p:attrNameLst>
                                          <p:attrName>ppt_x</p:attrName>
                                        </p:attrNameLst>
                                      </p:cBhvr>
                                      <p:tavLst>
                                        <p:tav tm="0">
                                          <p:val>
                                            <p:strVal val="#ppt_x"/>
                                          </p:val>
                                        </p:tav>
                                        <p:tav tm="100000">
                                          <p:val>
                                            <p:strVal val="#ppt_x-#ppt_w*1.125000"/>
                                          </p:val>
                                        </p:tav>
                                      </p:tavLst>
                                    </p:anim>
                                    <p:animEffect transition="out" filter="wipe(left)">
                                      <p:cBhvr>
                                        <p:cTn id="21" dur="500"/>
                                        <p:tgtEl>
                                          <p:spTgt spid="7172"/>
                                        </p:tgtEl>
                                      </p:cBhvr>
                                    </p:animEffect>
                                    <p:set>
                                      <p:cBhvr>
                                        <p:cTn id="22" dur="1" fill="hold">
                                          <p:stCondLst>
                                            <p:cond delay="499"/>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eronican\AppData\Local\Microsoft\Windows\Temporary Internet Files\Content.Outlook\4INDK4Y4\Trend (2).pn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242994"/>
            <a:ext cx="9144000" cy="61324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0297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2192</Words>
  <Application>Microsoft Office PowerPoint</Application>
  <PresentationFormat>On-screen Show (4:3)</PresentationFormat>
  <Paragraphs>495</Paragraphs>
  <Slides>69</Slides>
  <Notes>16</Notes>
  <HiddenSlides>0</HiddenSlides>
  <MMClips>0</MMClips>
  <ScaleCrop>false</ScaleCrop>
  <HeadingPairs>
    <vt:vector size="4" baseType="variant">
      <vt:variant>
        <vt:lpstr>Theme</vt:lpstr>
      </vt:variant>
      <vt:variant>
        <vt:i4>7</vt:i4>
      </vt:variant>
      <vt:variant>
        <vt:lpstr>Slide Titles</vt:lpstr>
      </vt:variant>
      <vt:variant>
        <vt:i4>69</vt:i4>
      </vt:variant>
    </vt:vector>
  </HeadingPairs>
  <TitlesOfParts>
    <vt:vector size="76" baseType="lpstr">
      <vt:lpstr>Office Theme</vt:lpstr>
      <vt:lpstr>6_Office Theme</vt:lpstr>
      <vt:lpstr>18_Office Theme</vt:lpstr>
      <vt:lpstr>19_Office Theme</vt:lpstr>
      <vt:lpstr>8_Office Theme</vt:lpstr>
      <vt:lpstr>2_Office Theme</vt:lpstr>
      <vt:lpstr>1_Office Theme</vt:lpstr>
      <vt:lpstr>Slide 1</vt:lpstr>
      <vt:lpstr>你的入門資料套裝包括 YOUR SUBSCRIPTION INCLUDES:</vt:lpstr>
      <vt:lpstr>Slide 3</vt:lpstr>
      <vt:lpstr>Slide 4</vt:lpstr>
      <vt:lpstr>Slide 5</vt:lpstr>
      <vt:lpstr>Slide 6</vt:lpstr>
      <vt:lpstr>Slide 7</vt:lpstr>
      <vt:lpstr>Slide 8</vt:lpstr>
      <vt:lpstr>Slide 9</vt:lpstr>
      <vt:lpstr>Slide 10</vt:lpstr>
      <vt:lpstr>Slide 11</vt:lpstr>
      <vt:lpstr>Slide 12</vt:lpstr>
      <vt:lpstr>Slide 13</vt:lpstr>
      <vt:lpstr>顧客評論 Product Reviews</vt:lpstr>
      <vt:lpstr>Slide 15</vt:lpstr>
      <vt:lpstr>Slide 16</vt:lpstr>
      <vt:lpstr>Slide 17</vt:lpstr>
      <vt:lpstr>自訂迷你網站 Custom Mini-Websites</vt:lpstr>
      <vt:lpstr>自訂迷你網站 Custom Mini-Websites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夥伴商店銷售額 (累計) Partner Store Sales  (Accu.)</vt:lpstr>
      <vt:lpstr>現金回贈付出 Cashback Payout</vt:lpstr>
      <vt:lpstr>最高銷售額 Top sales</vt:lpstr>
      <vt:lpstr>Slide 46</vt:lpstr>
      <vt:lpstr>Slide 47</vt:lpstr>
      <vt:lpstr>Slide 48</vt:lpstr>
      <vt:lpstr>Slide 49</vt:lpstr>
      <vt:lpstr>Slide 50</vt:lpstr>
      <vt:lpstr>Dr. Lawrence Tsang</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NG</dc:creator>
  <cp:lastModifiedBy>jimyatl</cp:lastModifiedBy>
  <cp:revision>3</cp:revision>
  <dcterms:created xsi:type="dcterms:W3CDTF">2014-05-09T09:29:41Z</dcterms:created>
  <dcterms:modified xsi:type="dcterms:W3CDTF">2014-05-09T11:48:28Z</dcterms:modified>
</cp:coreProperties>
</file>